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88.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Lst>
  <p:sldSz cy="5143500" cx="9144000"/>
  <p:notesSz cx="6858000" cy="9144000"/>
  <p:embeddedFontLst>
    <p:embeddedFont>
      <p:font typeface="Asap Condensed"/>
      <p:regular r:id="rId96"/>
      <p:bold r:id="rId97"/>
      <p:italic r:id="rId98"/>
      <p:boldItalic r:id="rId99"/>
    </p:embeddedFont>
    <p:embeddedFont>
      <p:font typeface="Sofia Sans Extra Condensed SemiBold"/>
      <p:regular r:id="rId100"/>
      <p:bold r:id="rId101"/>
      <p:italic r:id="rId102"/>
      <p:boldItalic r:id="rId103"/>
    </p:embeddedFont>
    <p:embeddedFont>
      <p:font typeface="Sofia Sans Extra Condensed"/>
      <p:regular r:id="rId104"/>
      <p:bold r:id="rId105"/>
      <p:italic r:id="rId106"/>
      <p:boldItalic r:id="rId107"/>
    </p:embeddedFont>
    <p:embeddedFont>
      <p:font typeface="Sofia Sans Extra Condensed ExtraBold"/>
      <p:bold r:id="rId108"/>
      <p:boldItalic r:id="rId10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SofiaSansExtraCondensed-boldItalic.fntdata"/><Relationship Id="rId106" Type="http://schemas.openxmlformats.org/officeDocument/2006/relationships/font" Target="fonts/SofiaSansExtraCondensed-italic.fntdata"/><Relationship Id="rId105" Type="http://schemas.openxmlformats.org/officeDocument/2006/relationships/font" Target="fonts/SofiaSansExtraCondensed-bold.fntdata"/><Relationship Id="rId104" Type="http://schemas.openxmlformats.org/officeDocument/2006/relationships/font" Target="fonts/SofiaSansExtraCondensed-regular.fntdata"/><Relationship Id="rId109" Type="http://schemas.openxmlformats.org/officeDocument/2006/relationships/font" Target="fonts/SofiaSansExtraCondensedExtraBold-boldItalic.fntdata"/><Relationship Id="rId108" Type="http://schemas.openxmlformats.org/officeDocument/2006/relationships/font" Target="fonts/SofiaSansExtraCondensedExtraBold-bold.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SofiaSansExtraCondensedSemiBold-boldItalic.fntdata"/><Relationship Id="rId102" Type="http://schemas.openxmlformats.org/officeDocument/2006/relationships/font" Target="fonts/SofiaSansExtraCondensedSemiBold-italic.fntdata"/><Relationship Id="rId101" Type="http://schemas.openxmlformats.org/officeDocument/2006/relationships/font" Target="fonts/SofiaSansExtraCondensedSemiBold-bold.fntdata"/><Relationship Id="rId100" Type="http://schemas.openxmlformats.org/officeDocument/2006/relationships/font" Target="fonts/SofiaSansExtraCondensedSemiBold-regular.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font" Target="fonts/AsapCondensed-bold.fntdata"/><Relationship Id="rId96" Type="http://schemas.openxmlformats.org/officeDocument/2006/relationships/font" Target="fonts/AsapCondensed-regular.fntdata"/><Relationship Id="rId11" Type="http://schemas.openxmlformats.org/officeDocument/2006/relationships/slide" Target="slides/slide5.xml"/><Relationship Id="rId99" Type="http://schemas.openxmlformats.org/officeDocument/2006/relationships/font" Target="fonts/AsapCondensed-boldItalic.fntdata"/><Relationship Id="rId10" Type="http://schemas.openxmlformats.org/officeDocument/2006/relationships/slide" Target="slides/slide4.xml"/><Relationship Id="rId98" Type="http://schemas.openxmlformats.org/officeDocument/2006/relationships/font" Target="fonts/AsapCondensed-italic.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gif>
</file>

<file path=ppt/media/image11.jpg>
</file>

<file path=ppt/media/image12.png>
</file>

<file path=ppt/media/image13.jpg>
</file>

<file path=ppt/media/image14.gif>
</file>

<file path=ppt/media/image15.gif>
</file>

<file path=ppt/media/image16.png>
</file>

<file path=ppt/media/image17.gif>
</file>

<file path=ppt/media/image18.png>
</file>

<file path=ppt/media/image19.png>
</file>

<file path=ppt/media/image2.gif>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5.png>
</file>

<file path=ppt/media/image36.png>
</file>

<file path=ppt/media/image37.png>
</file>

<file path=ppt/media/image38.gif>
</file>

<file path=ppt/media/image39.png>
</file>

<file path=ppt/media/image4.png>
</file>

<file path=ppt/media/image40.png>
</file>

<file path=ppt/media/image41.png>
</file>

<file path=ppt/media/image42.png>
</file>

<file path=ppt/media/image43.gif>
</file>

<file path=ppt/media/image44.png>
</file>

<file path=ppt/media/image45.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2df102d1c3_0_1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Thanks for coming to my talk “Permission Impossible Dead Reckoning Pain” today, where I will be telling you a story about a real life project that I had to do that became the inspiration for this talk</a:t>
            </a:r>
            <a:endParaRPr/>
          </a:p>
        </p:txBody>
      </p:sp>
      <p:sp>
        <p:nvSpPr>
          <p:cNvPr id="115" name="Google Shape;115;g32df102d1c3_0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9372ca744a279c4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Introducing a new user class? How hard can this be? So I did some analysis of the task at hand </a:t>
            </a:r>
            <a:endParaRPr/>
          </a:p>
        </p:txBody>
      </p:sp>
      <p:sp>
        <p:nvSpPr>
          <p:cNvPr id="226" name="Google Shape;226;g39372ca744a279c4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2df102d1c3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 a new user class? How hard can this be? So I did some analysis of the task at hand </a:t>
            </a:r>
            <a:endParaRPr/>
          </a:p>
        </p:txBody>
      </p:sp>
      <p:sp>
        <p:nvSpPr>
          <p:cNvPr id="237" name="Google Shape;237;g32df102d1c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39b34ed5f9_1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Hmm that;s a lot of changes …</a:t>
            </a:r>
            <a:endParaRPr/>
          </a:p>
        </p:txBody>
      </p:sp>
      <p:sp>
        <p:nvSpPr>
          <p:cNvPr id="250" name="Google Shape;250;g339b34ed5f9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2df102d1c3_0_9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g32df102d1c3_0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2df102d1c3_0_10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 think it was a kind way of saying, your bugs are going to be too expensive to fix</a:t>
            </a:r>
            <a:endParaRPr/>
          </a:p>
          <a:p>
            <a:pPr indent="0" lvl="0" marL="0" rtl="0" algn="l">
              <a:spcBef>
                <a:spcPts val="0"/>
              </a:spcBef>
              <a:spcAft>
                <a:spcPts val="0"/>
              </a:spcAft>
              <a:buNone/>
            </a:pPr>
            <a:r>
              <a:t/>
            </a:r>
            <a:endParaRPr/>
          </a:p>
        </p:txBody>
      </p:sp>
      <p:sp>
        <p:nvSpPr>
          <p:cNvPr id="276" name="Google Shape;276;g32df102d1c3_0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2df102d1c3_0_11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g32df102d1c3_0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31e466c81a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g331e466c81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31e466c81a_0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we are talking about E2E Testing throughly</a:t>
            </a:r>
            <a:endParaRPr/>
          </a:p>
        </p:txBody>
      </p:sp>
      <p:sp>
        <p:nvSpPr>
          <p:cNvPr id="315" name="Google Shape;315;g331e466c81a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3cce7bd705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we are talking about E2E Testing throughly</a:t>
            </a:r>
            <a:endParaRPr/>
          </a:p>
        </p:txBody>
      </p:sp>
      <p:sp>
        <p:nvSpPr>
          <p:cNvPr id="328" name="Google Shape;328;g33cce7bd70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35d4a43eb5_0_5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we are talking about E2E Testing throughly</a:t>
            </a:r>
            <a:endParaRPr/>
          </a:p>
        </p:txBody>
      </p:sp>
      <p:sp>
        <p:nvSpPr>
          <p:cNvPr id="341" name="Google Shape;341;g335d4a43eb5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5ba32aaeac_2_37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before I begin …. &lt;Acknowledgement of Country”&gt;</a:t>
            </a:r>
            <a:endParaRPr/>
          </a:p>
        </p:txBody>
      </p:sp>
      <p:sp>
        <p:nvSpPr>
          <p:cNvPr id="125" name="Google Shape;125;g25ba32aaeac_2_3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274d178cc5_0_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&lt;Hair Pulling Gesture&gt; - A good representation of my brain at the time</a:t>
            </a:r>
            <a:endParaRPr/>
          </a:p>
        </p:txBody>
      </p:sp>
      <p:sp>
        <p:nvSpPr>
          <p:cNvPr id="354" name="Google Shape;354;g3274d178cc5_0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5ba32aaeac_2_7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hence … that </a:t>
            </a:r>
            <a:r>
              <a:rPr lang="en-GB"/>
              <a:t>became</a:t>
            </a:r>
            <a:r>
              <a:rPr lang="en-GB"/>
              <a:t> the inspiration for the title of my talk today.</a:t>
            </a:r>
            <a:endParaRPr/>
          </a:p>
        </p:txBody>
      </p:sp>
      <p:sp>
        <p:nvSpPr>
          <p:cNvPr id="367" name="Google Shape;367;g25ba32aaeac_2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2df102d1c3_0_14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 fast forward 2.5 </a:t>
            </a:r>
            <a:r>
              <a:rPr lang="en-GB"/>
              <a:t>months later … like most IT Projects this one was late as well ….</a:t>
            </a:r>
            <a:endParaRPr/>
          </a:p>
        </p:txBody>
      </p:sp>
      <p:sp>
        <p:nvSpPr>
          <p:cNvPr id="377" name="Google Shape;377;g32df102d1c3_0_1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31e466c81a_0_2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2 Months of Begging on Zoom can do wonders to your project. So I was allowed to touch some code but more importantly, I was able to convince some teams to take ownership for the FIRM Accountant changes, otherwise I’ll have to do the changes myself</a:t>
            </a:r>
            <a:endParaRPr/>
          </a:p>
        </p:txBody>
      </p:sp>
      <p:sp>
        <p:nvSpPr>
          <p:cNvPr id="390" name="Google Shape;390;g331e466c81a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274d178cc5_0_1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 actually </a:t>
            </a:r>
            <a:r>
              <a:rPr lang="en-GB"/>
              <a:t>delivered</a:t>
            </a:r>
            <a:r>
              <a:rPr lang="en-GB"/>
              <a:t> the project, and I didn’t break production as the Las Vegas bookies predicted and lost.  Don’t bet against Francis!</a:t>
            </a:r>
            <a:endParaRPr/>
          </a:p>
        </p:txBody>
      </p:sp>
      <p:sp>
        <p:nvSpPr>
          <p:cNvPr id="403" name="Google Shape;403;g3274d178cc5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2df102d1c3_0_1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when I got a chance to lie down and reflect upon what I did, what I really should have done was …</a:t>
            </a:r>
            <a:endParaRPr/>
          </a:p>
        </p:txBody>
      </p:sp>
      <p:sp>
        <p:nvSpPr>
          <p:cNvPr id="416" name="Google Shape;416;g32df102d1c3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3274d178cc5_0_10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is to jump out of the </a:t>
            </a:r>
            <a:r>
              <a:rPr lang="en-GB"/>
              <a:t>building</a:t>
            </a:r>
            <a:r>
              <a:rPr lang="en-GB"/>
              <a:t> and ran for my life and my sanity. The stress of </a:t>
            </a:r>
            <a:r>
              <a:rPr lang="en-GB"/>
              <a:t>delivering</a:t>
            </a:r>
            <a:r>
              <a:rPr lang="en-GB"/>
              <a:t> this project was pretty intense</a:t>
            </a:r>
            <a:endParaRPr/>
          </a:p>
          <a:p>
            <a:pPr indent="0" lvl="0" marL="0" rtl="0" algn="l">
              <a:spcBef>
                <a:spcPts val="0"/>
              </a:spcBef>
              <a:spcAft>
                <a:spcPts val="0"/>
              </a:spcAft>
              <a:buNone/>
            </a:pPr>
            <a:r>
              <a:rPr lang="en-GB"/>
              <a:t>FBs had new features on their roadmap that would require new User Classes and this exercise would be surely repeated. </a:t>
            </a:r>
            <a:endParaRPr/>
          </a:p>
        </p:txBody>
      </p:sp>
      <p:sp>
        <p:nvSpPr>
          <p:cNvPr id="429" name="Google Shape;429;g3274d178cc5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39b34ed5f9_1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“Hey Francis, we need a new SOFT accountant class”.  And guess who’s going to be doing this again? Me &amp; My Poor Intern!</a:t>
            </a:r>
            <a:endParaRPr/>
          </a:p>
        </p:txBody>
      </p:sp>
      <p:sp>
        <p:nvSpPr>
          <p:cNvPr id="442" name="Google Shape;442;g339b34ed5f9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2df102d1c3_0_16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fear and the PTSD got me proactive and what I discovered will form the basis of the next part of my tallk</a:t>
            </a:r>
            <a:endParaRPr/>
          </a:p>
        </p:txBody>
      </p:sp>
      <p:sp>
        <p:nvSpPr>
          <p:cNvPr id="454" name="Google Shape;454;g32df102d1c3_0_1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3274d178cc5_0_2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g3274d178cc5_0_2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74d178cc5_0_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you might be wondering “Am I an Apple Fanboi when I am clearly using a fake apple laptop to do this presentation” - I’ll let you make up your minds on that</a:t>
            </a:r>
            <a:endParaRPr/>
          </a:p>
        </p:txBody>
      </p:sp>
      <p:sp>
        <p:nvSpPr>
          <p:cNvPr id="137" name="Google Shape;137;g3274d178cc5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3277e24bb58_1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g3277e24bb58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3277e24bb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3277e24bb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let me quickly go through the Agenda for the rest of the talk</a:t>
            </a:r>
            <a:br>
              <a:rPr lang="en-GB"/>
            </a:b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3277e24bb5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3277e24bb5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When you’re talking about Application Security, permissions, </a:t>
            </a:r>
            <a:r>
              <a:rPr lang="en-GB"/>
              <a:t>identity etc, what you’re really talking about is Authentication and Authorization, which both go hand in hand.</a:t>
            </a:r>
            <a:br>
              <a:rPr lang="en-GB"/>
            </a:br>
            <a:r>
              <a:rPr lang="en-GB"/>
              <a:t>But it’s common for people to confuse the 2.</a:t>
            </a:r>
            <a:br>
              <a:rPr lang="en-GB"/>
            </a:br>
            <a:br>
              <a:rPr lang="en-GB"/>
            </a:br>
            <a:r>
              <a:rPr lang="en-GB"/>
              <a:t> So let’s first talk about what these 2 things really are.</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32786869d1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32786869d1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333f09876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333f09876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imagine having Ethan Hunt as a user.  ,He’d be a nightmare to Authenticate, eh?</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327b71117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327b71117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DONT JOKE ABOUT ELON</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32786869d1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32786869d1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3277e24bb58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3277e24bb58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Before we start getting deeper, I wanted to quickly paint you a picture of how Authorization worked at FBs.</a:t>
            </a:r>
            <a:br>
              <a:rPr lang="en-GB"/>
            </a:br>
            <a:r>
              <a:rPr lang="en-GB"/>
              <a:t>Now, I know the C4 Diagram is slightly blurry here, but that’s ok. We’re not </a:t>
            </a:r>
            <a:r>
              <a:rPr lang="en-GB"/>
              <a:t>after</a:t>
            </a:r>
            <a:r>
              <a:rPr lang="en-GB"/>
              <a:t> the details here.</a:t>
            </a:r>
            <a:br>
              <a:rPr lang="en-GB"/>
            </a:br>
            <a:br>
              <a:rPr lang="en-GB"/>
            </a:br>
            <a:r>
              <a:rPr lang="en-GB"/>
              <a:t>The main thing to note is that all systems are pointing to the </a:t>
            </a:r>
            <a:r>
              <a:rPr lang="en-GB"/>
              <a:t>system</a:t>
            </a:r>
            <a:r>
              <a:rPr lang="en-GB"/>
              <a:t> in the middle called MasterLock</a:t>
            </a:r>
            <a:br>
              <a:rPr lang="en-GB"/>
            </a:br>
            <a:br>
              <a:rPr lang="en-GB"/>
            </a:br>
            <a:r>
              <a:rPr lang="en-GB"/>
              <a:t>MasterLock is FB’s Core AuthN + AuthZ System.</a:t>
            </a:r>
            <a:br>
              <a:rPr lang="en-GB"/>
            </a:b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335d4a43eb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335d4a43eb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But that’s ok. What I want to highlight was the 6 systems where the 933 code changes happened.</a:t>
            </a:r>
            <a:endParaRPr/>
          </a:p>
          <a:p>
            <a:pPr indent="0" lvl="0" marL="0" rtl="0" algn="l">
              <a:spcBef>
                <a:spcPts val="0"/>
              </a:spcBef>
              <a:spcAft>
                <a:spcPts val="0"/>
              </a:spcAft>
              <a:buNone/>
            </a:pPr>
            <a:r>
              <a:rPr lang="en-GB"/>
              <a:t>And also the fact that, all 6 systems were talking to the central system there in the middle called MasterLock</a:t>
            </a:r>
            <a:br>
              <a:rPr lang="en-GB"/>
            </a:br>
            <a:br>
              <a:rPr lang="en-GB"/>
            </a:br>
            <a:r>
              <a:rPr lang="en-GB"/>
              <a:t>The main thing to note is that all systems are pointing to the system in the middle called MasterLock</a:t>
            </a:r>
            <a:br>
              <a:rPr lang="en-GB"/>
            </a:br>
            <a:br>
              <a:rPr lang="en-GB"/>
            </a:br>
            <a:r>
              <a:rPr lang="en-GB"/>
              <a:t>MasterLock is FB’s Core AuthN + AuthZ System.</a:t>
            </a:r>
            <a:br>
              <a:rPr lang="en-GB"/>
            </a:b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3312c9baaf9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3312c9baaf9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you can imagine, everything depended on Masterlock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Let’s look at an example  of the 1 of the 933 places I had to check</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274d178cc5_0_6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If you’ve been in the industry for 30 years, all your stories starts </a:t>
            </a:r>
            <a:r>
              <a:rPr lang="en-GB"/>
              <a:t>with</a:t>
            </a:r>
            <a:r>
              <a:rPr lang="en-GB"/>
              <a:t> “Once upon a Time …” so …. “Once upon a time … “</a:t>
            </a:r>
            <a:endParaRPr/>
          </a:p>
        </p:txBody>
      </p:sp>
      <p:sp>
        <p:nvSpPr>
          <p:cNvPr id="151" name="Google Shape;151;g3274d178cc5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33111a5f8a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33111a5f8a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Since we’re voyeurs when it comes to </a:t>
            </a:r>
            <a:r>
              <a:rPr lang="en-GB"/>
              <a:t>other</a:t>
            </a:r>
            <a:r>
              <a:rPr lang="en-GB"/>
              <a:t> people’s Tech Stack, let me indulge </a:t>
            </a:r>
            <a:r>
              <a:rPr lang="en-GB"/>
              <a:t>you</a:t>
            </a:r>
            <a:r>
              <a:rPr lang="en-GB"/>
              <a:t> a little with what FreshBooks was like</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3312d5a8ab0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3312d5a8ab0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DataDog Joke : I originally used the word Budget instead of Threshold and I evoked PTSD for people who got stung by their bill increase couple of years ago.</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335d4a43eb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335d4a43eb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DataDog Joke : I originally used the word Budget instead of Threshold and I evoked PTSD for people who got stung by their bill increase couple of years ago.</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339ff1bc48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339ff1bc48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you had Data that was stored centrally, but logic was distributed, which isn’t necessarily bad, but in my case it was</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33111a5f8a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33111a5f8a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let’s look at an example  of the 1 of the 933 places I had to check. This is a Rest API Call checking for Permissions. </a:t>
            </a:r>
            <a:br>
              <a:rPr lang="en-GB"/>
            </a:br>
            <a:r>
              <a:rPr lang="en-GB"/>
              <a:t>You can see the Permissions seem to be embedding with the code or the </a:t>
            </a:r>
            <a:r>
              <a:rPr lang="en-GB"/>
              <a:t>business</a:t>
            </a:r>
            <a:r>
              <a:rPr lang="en-GB"/>
              <a:t> object here</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3312c9baaf9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3312c9baaf9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 things to note is that we have 3 places and multipel calls doing the whole AuthN + AuthZ </a:t>
            </a:r>
            <a:r>
              <a:rPr lang="en-GB"/>
              <a:t>sequence. </a:t>
            </a:r>
            <a:r>
              <a:rPr lang="en-GB"/>
              <a:t>This sequence is taking up to 600ms</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3277e24bb5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3277e24bb5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Everyone has seen this type of code before right? </a:t>
            </a:r>
            <a:r>
              <a:rPr lang="en-GB">
                <a:solidFill>
                  <a:schemeClr val="dk1"/>
                </a:solidFill>
              </a:rPr>
              <a:t>Imagine changing / analysing 933 instances of code like this throughout your entire SAAS application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32786869d1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32786869d1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327b71117c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327b71117c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327b71117c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327b71117c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Just filled my Cat meme Quota. Check.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274d178cc5_0_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 worked as a Principal Engineer at FBs in far away city called Amsterdamage. FreshBooks is an Accounting Platform, main market US/Canada, 1 million plus </a:t>
            </a:r>
            <a:r>
              <a:rPr lang="en-GB"/>
              <a:t>users</a:t>
            </a:r>
            <a:r>
              <a:rPr lang="en-GB"/>
              <a:t> worldwide</a:t>
            </a:r>
            <a:endParaRPr/>
          </a:p>
        </p:txBody>
      </p:sp>
      <p:sp>
        <p:nvSpPr>
          <p:cNvPr id="163" name="Google Shape;163;g3274d178cc5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32822494c6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32822494c6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a:t>
            </a:r>
            <a:r>
              <a:rPr lang="en-GB"/>
              <a:t>during</a:t>
            </a:r>
            <a:r>
              <a:rPr lang="en-GB"/>
              <a:t> my research, I can across something called ABAC.</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3277e24bb5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3277e24bb5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335bf98924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335bf98924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Cloud Providers provide ABAC to protect your cloud resources and </a:t>
            </a:r>
            <a:r>
              <a:rPr lang="en-GB"/>
              <a:t>infrastructure online</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32822494c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32822494c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32822494c6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32822494c6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XACML seems to be standard way of doing ABAC</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329dfbdb2c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329dfbdb2c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Any XML devotees out there?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335d4a43eb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335d4a43eb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He’s a Mad one, that Chris fellow. Be nice to Chris</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32822494c6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32822494c6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329dfbdb2c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329dfbdb2c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Then I came across something called Google Zanzibar. ….. And you might be </a:t>
            </a:r>
            <a:r>
              <a:rPr lang="en-GB"/>
              <a:t>thinking</a:t>
            </a:r>
            <a:r>
              <a:rPr lang="en-GB"/>
              <a:t>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32822494c6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32822494c6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is it their famous Salad bar in their staff restaurants? No it isn;t …. But have a look at this impressive salad bar anyways. </a:t>
            </a:r>
            <a:r>
              <a:rPr lang="en-GB"/>
              <a:t>Enough</a:t>
            </a:r>
            <a:r>
              <a:rPr lang="en-GB"/>
              <a:t> to make me go full Vegan for one meal per week,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274d178cc5_0_11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sticking to the theme,, An Impossible Mission was given to myself … </a:t>
            </a:r>
            <a:endParaRPr/>
          </a:p>
        </p:txBody>
      </p:sp>
      <p:sp>
        <p:nvSpPr>
          <p:cNvPr id="175" name="Google Shape;175;g3274d178cc5_0_1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331e466c81a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331e466c81a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It’s </a:t>
            </a:r>
            <a:r>
              <a:rPr lang="en-GB"/>
              <a:t>basically</a:t>
            </a:r>
            <a:r>
              <a:rPr lang="en-GB"/>
              <a:t> Google’s MasterLock if you like. I’m pretty sure it’s not written in Ruby.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329dfbdb2c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329dfbdb2c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50ms is considered a good time for an Authorisation call. In FBs, we had to increase our DataDog latency budget from 250ms to 600ms. Now you need to be wary, when you see the word PlanetScale bandied about</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32df102d1c3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32df102d1c3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Now, you Should be very wary when someone mentions PlanetScale, because this is what it usually means. Your needs are here, Big Tech needs are way over there.</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335d4a43eb5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335d4a43eb5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We’ve all read this Classic O’Reilly Book? Raise of hands? Who’s been burnt by Kubernetes and Microservices?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32daaaaff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32daaaaff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my earlier slide, I mentioned 2 trillion relation tuples, so that was a hint of what Zanzibar uses underneath</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39372ca744a279c4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39372ca744a279c4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Relation Tuples are just sequence of values that denotes a relation between an object and a user</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329dfbdb2c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329dfbdb2c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So you can imagine using Tuples to build out a </a:t>
            </a:r>
            <a:r>
              <a:rPr lang="en-GB">
                <a:solidFill>
                  <a:schemeClr val="dk1"/>
                </a:solidFill>
              </a:rPr>
              <a:t>hierarchical</a:t>
            </a:r>
            <a:r>
              <a:rPr lang="en-GB">
                <a:solidFill>
                  <a:schemeClr val="dk1"/>
                </a:solidFill>
              </a:rPr>
              <a:t> access control model like a Tree or a Graph. </a:t>
            </a:r>
            <a:br>
              <a:rPr lang="en-GB">
                <a:solidFill>
                  <a:schemeClr val="dk1"/>
                </a:solidFill>
              </a:rPr>
            </a:br>
            <a:r>
              <a:rPr lang="en-GB">
                <a:solidFill>
                  <a:schemeClr val="dk1"/>
                </a:solidFill>
              </a:rPr>
              <a:t>This example here shows Bob’s Google Drive permissions for example, where it denotes relationship between Bob and his files, which is further broken down into Folders and Files</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329dfbdb2c5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329dfbdb2c5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can take a step back and look at it from a conceptual viewpoint. So Attributes &gt; Relationships &gt; Roles. If you’re thinking about moving from RBAC to ReBAC, the above graph tells you that a natural migration path exists</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32daaaaff4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32daaaaff4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ReBAC is going to be similar to ABAC</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32daaaaff4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32daaaaff4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Remember, Zanzibar was a Whiter Paper that was released, not a </a:t>
            </a:r>
            <a:r>
              <a:rPr lang="en-GB"/>
              <a:t>product.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274d178cc5_0_12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You might be wondering how is this an Impossible Mission? What in the world is a FIRM Accountant?</a:t>
            </a:r>
            <a:endParaRPr/>
          </a:p>
        </p:txBody>
      </p:sp>
      <p:sp>
        <p:nvSpPr>
          <p:cNvPr id="188" name="Google Shape;188;g3274d178cc5_0_1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329dfbdb2c5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329dfbdb2c5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Google Zanzibar is not open source, but they did release a white paper on it. So plenty of people rushed off to build their interpretations of it when the white paper was published</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32daaaaff4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32daaaaff4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 </a:t>
            </a:r>
            <a:r>
              <a:rPr lang="en-GB">
                <a:solidFill>
                  <a:schemeClr val="dk1"/>
                </a:solidFill>
              </a:rPr>
              <a:t>I’ll be doing a quick demo showcasing ReBAC concepts in Topaz, and the reason I’ve picked Topaz is for several reasons.</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329dfbdb2c5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329dfbdb2c5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4A4D57"/>
                </a:solidFill>
                <a:highlight>
                  <a:srgbClr val="FFFFFF"/>
                </a:highlight>
              </a:rPr>
              <a:t>Open Policy Agent is an Cloud Native Computing Foundation Project that provides a way of declaratively (DEE-CLARE-RATIVELY) writing policies as code (think Terraform for Policies)</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32bd63d40a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32bd63d40a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It’s similar to the ABAC diagram I showed earlier, but much simpler.</a:t>
            </a:r>
            <a:endParaRPr/>
          </a:p>
          <a:p>
            <a:pPr indent="0" lvl="0" marL="0" rtl="0" algn="l">
              <a:spcBef>
                <a:spcPts val="0"/>
              </a:spcBef>
              <a:spcAft>
                <a:spcPts val="0"/>
              </a:spcAft>
              <a:buNone/>
            </a:pPr>
            <a:r>
              <a:rPr lang="en-GB"/>
              <a:t>ID Providers does the Auth part (and you can connect external ones)</a:t>
            </a:r>
            <a:br>
              <a:rPr lang="en-GB"/>
            </a:br>
            <a:r>
              <a:rPr lang="en-GB"/>
              <a:t>Policy Repos are your data stores of your policies </a:t>
            </a:r>
            <a:br>
              <a:rPr lang="en-GB"/>
            </a:br>
            <a:r>
              <a:rPr lang="en-GB"/>
              <a:t>SIEM - Security Information and Event Managment - Real-time visibility across an organization's information security systems</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39372ca744a279c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39372ca744a279c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It’s using json like DSL, not violent XML as you can see.  </a:t>
            </a:r>
            <a:endParaRPr/>
          </a:p>
          <a:p>
            <a:pPr indent="0" lvl="0" marL="0" rtl="0" algn="l">
              <a:spcBef>
                <a:spcPts val="0"/>
              </a:spcBef>
              <a:spcAft>
                <a:spcPts val="0"/>
              </a:spcAft>
              <a:buNone/>
            </a:pPr>
            <a:r>
              <a:rPr lang="en-GB"/>
              <a:t>And this policy is an example authorization check to see if the Subject is able to view Tenant’s detail by checking to see if it’s in the viewer group</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32bd63d40ad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 name="Google Shape;838;g32bd63d40ad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policy example is an Authorization check is to see if the user has a “can_read” relationship with this particular document defined</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39372ca744a279c4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39372ca744a279c4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check is to see if the user has a “can_read” relationship defined against this particular document</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32bd63d40a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32bd63d40a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example policy is checking to see if the user works in Sales and accessing this resource during working hours during the working week</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329dfbdb2c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329dfbdb2c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it’s pretty simple with ASP.NET - 4 lines of code to Startup.CS</a:t>
            </a:r>
            <a:endParaRPr/>
          </a:p>
          <a:p>
            <a:pPr indent="0" lvl="0" marL="0" rtl="0" algn="l">
              <a:spcBef>
                <a:spcPts val="0"/>
              </a:spcBef>
              <a:spcAft>
                <a:spcPts val="0"/>
              </a:spcAft>
              <a:buNone/>
            </a:pPr>
            <a:r>
              <a:rPr lang="en-GB"/>
              <a:t>And 1 Attribute per API Endpoint</a:t>
            </a:r>
            <a:br>
              <a:rPr lang="en-GB"/>
            </a:br>
            <a:br>
              <a:rPr lang="en-GB"/>
            </a:br>
            <a:r>
              <a:rPr lang="en-GB"/>
              <a:t>You’re just referencing Aserto’s libraries at the top.</a:t>
            </a:r>
            <a:br>
              <a:rPr lang="en-GB"/>
            </a:br>
            <a:r>
              <a:rPr lang="en-GB"/>
              <a:t>You’re asking to add </a:t>
            </a:r>
            <a:r>
              <a:rPr lang="en-GB"/>
              <a:t>their</a:t>
            </a:r>
            <a:r>
              <a:rPr lang="en-GB"/>
              <a:t> Authorization Capabiltiies to ASP.NET Core</a:t>
            </a:r>
            <a:endParaRPr/>
          </a:p>
          <a:p>
            <a:pPr indent="0" lvl="0" marL="0" rtl="0" algn="l">
              <a:spcBef>
                <a:spcPts val="0"/>
              </a:spcBef>
              <a:spcAft>
                <a:spcPts val="0"/>
              </a:spcAft>
              <a:buNone/>
            </a:pPr>
            <a:r>
              <a:rPr lang="en-GB"/>
              <a:t>And you’re asking it to use their Policies</a:t>
            </a:r>
            <a:br>
              <a:rPr lang="en-GB"/>
            </a:br>
            <a:br>
              <a:rPr lang="en-GB"/>
            </a:br>
            <a:r>
              <a:rPr lang="en-GB"/>
              <a:t>And at the endpoint, you’re asking it to use Aserto to to check for Authorization to call the endpoint and that’s it</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339ff1bc4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339ff1bc4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can take a step back and look at it from a conceptual viewpoint. So Attributes &gt; Relationships &gt; Roles. If you’re thinking about moving from RBAC to ReBAC, the above graph tells you that a natural migration path exists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274d178cc5_0_2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the firm stare ….</a:t>
            </a:r>
            <a:endParaRPr/>
          </a:p>
        </p:txBody>
      </p:sp>
      <p:sp>
        <p:nvSpPr>
          <p:cNvPr id="200" name="Google Shape;200;g3274d178cc5_0_2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3312c9baaf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3312c9baaf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 want to go back to my FreshBooks example and in particular, to my vision of eventually Masterlock and improving its AuthZ speed</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335bf9892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 name="Google Shape;892;g335bf9892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during my research, I can across something called ABAC.</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3312c9baaf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3312c9baaf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3277e24bb5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3277e24bb5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 matter how mission impossible a situation might be, there are always </a:t>
            </a:r>
            <a:r>
              <a:rPr lang="en-GB"/>
              <a:t>solutions</a:t>
            </a:r>
            <a:r>
              <a:rPr lang="en-GB"/>
              <a:t> out there.</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33397a12ff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33397a12ff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333f09876f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333f09876f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Since we’re all peace loving </a:t>
            </a:r>
            <a:r>
              <a:rPr lang="en-GB"/>
              <a:t>pacifists</a:t>
            </a:r>
            <a:r>
              <a:rPr lang="en-GB"/>
              <a:t> here, I thought a picture of an Accrual Beating would be suffice. Security! Security!</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32822494c6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32822494c6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335d4a43eb5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335d4a43eb5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329dfbdb2c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329dfbdb2c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 want to re-emphasise that if your use case lies within the blue points above, you should probably stick to RBAC. But it also doesn’t mean something like Zanzibar might not be for you either.</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335d4a43eb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335d4a43eb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 things to note is that we have 3 places and multipel calls doing the whole AuthN + AuthZ sequence. This sequence is taking up to 600ms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274d178cc5_0_2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Basically like an external </a:t>
            </a:r>
            <a:r>
              <a:rPr lang="en-GB"/>
              <a:t>Accountant</a:t>
            </a:r>
            <a:r>
              <a:rPr lang="en-GB"/>
              <a:t> or Auditor that shares some but not all access rights as your regular accountant.</a:t>
            </a:r>
            <a:br>
              <a:rPr lang="en-GB"/>
            </a:br>
            <a:r>
              <a:rPr lang="en-GB"/>
              <a:t>Apologies to any real accountants in the room. </a:t>
            </a:r>
            <a:r>
              <a:rPr lang="en-GB"/>
              <a:t>I’ll take an Accrual beating in the corner </a:t>
            </a:r>
            <a:r>
              <a:rPr lang="en-GB"/>
              <a:t>after the Q&amp;A session at the very end. So feel free to ask a million questions during the Q&amp;A at the end.</a:t>
            </a:r>
            <a:endParaRPr/>
          </a:p>
        </p:txBody>
      </p:sp>
      <p:sp>
        <p:nvSpPr>
          <p:cNvPr id="213" name="Google Shape;213;g3274d178cc5_0_2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6" name="Shape 56"/>
        <p:cNvGrpSpPr/>
        <p:nvPr/>
      </p:nvGrpSpPr>
      <p:grpSpPr>
        <a:xfrm>
          <a:off x="0" y="0"/>
          <a:ext cx="0" cy="0"/>
          <a:chOff x="0" y="0"/>
          <a:chExt cx="0" cy="0"/>
        </a:xfrm>
      </p:grpSpPr>
      <p:sp>
        <p:nvSpPr>
          <p:cNvPr id="57" name="Google Shape;57;p14"/>
          <p:cNvSpPr/>
          <p:nvPr>
            <p:ph idx="2" type="pic"/>
          </p:nvPr>
        </p:nvSpPr>
        <p:spPr>
          <a:xfrm>
            <a:off x="632801" y="1273628"/>
            <a:ext cx="2890200" cy="38700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8" name="Shape 58"/>
        <p:cNvGrpSpPr/>
        <p:nvPr/>
      </p:nvGrpSpPr>
      <p:grpSpPr>
        <a:xfrm>
          <a:off x="0" y="0"/>
          <a:ext cx="0" cy="0"/>
          <a:chOff x="0" y="0"/>
          <a:chExt cx="0" cy="0"/>
        </a:xfrm>
      </p:grpSpPr>
      <p:sp>
        <p:nvSpPr>
          <p:cNvPr id="59" name="Google Shape;59;p15"/>
          <p:cNvSpPr/>
          <p:nvPr>
            <p:ph idx="2" type="pic"/>
          </p:nvPr>
        </p:nvSpPr>
        <p:spPr>
          <a:xfrm>
            <a:off x="5638800" y="1153886"/>
            <a:ext cx="3190200" cy="40116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60" name="Shape 60"/>
        <p:cNvGrpSpPr/>
        <p:nvPr/>
      </p:nvGrpSpPr>
      <p:grpSpPr>
        <a:xfrm>
          <a:off x="0" y="0"/>
          <a:ext cx="0" cy="0"/>
          <a:chOff x="0" y="0"/>
          <a:chExt cx="0" cy="0"/>
        </a:xfrm>
      </p:grpSpPr>
      <p:sp>
        <p:nvSpPr>
          <p:cNvPr id="61" name="Google Shape;61;p16"/>
          <p:cNvSpPr/>
          <p:nvPr>
            <p:ph idx="2" type="pic"/>
          </p:nvPr>
        </p:nvSpPr>
        <p:spPr>
          <a:xfrm>
            <a:off x="466726" y="1190626"/>
            <a:ext cx="1693500" cy="1078800"/>
          </a:xfrm>
          <a:prstGeom prst="rect">
            <a:avLst/>
          </a:prstGeom>
          <a:noFill/>
          <a:ln>
            <a:noFill/>
          </a:ln>
        </p:spPr>
      </p:sp>
      <p:sp>
        <p:nvSpPr>
          <p:cNvPr id="62" name="Google Shape;62;p16"/>
          <p:cNvSpPr/>
          <p:nvPr>
            <p:ph idx="3" type="pic"/>
          </p:nvPr>
        </p:nvSpPr>
        <p:spPr>
          <a:xfrm>
            <a:off x="465581" y="2269435"/>
            <a:ext cx="2409900" cy="1609800"/>
          </a:xfrm>
          <a:prstGeom prst="rect">
            <a:avLst/>
          </a:prstGeom>
          <a:noFill/>
          <a:ln>
            <a:noFill/>
          </a:ln>
        </p:spPr>
      </p:sp>
      <p:sp>
        <p:nvSpPr>
          <p:cNvPr id="63" name="Google Shape;63;p16"/>
          <p:cNvSpPr/>
          <p:nvPr>
            <p:ph idx="4" type="pic"/>
          </p:nvPr>
        </p:nvSpPr>
        <p:spPr>
          <a:xfrm>
            <a:off x="2160258" y="1186070"/>
            <a:ext cx="1623000" cy="1090200"/>
          </a:xfrm>
          <a:prstGeom prst="rect">
            <a:avLst/>
          </a:prstGeom>
          <a:noFill/>
          <a:ln>
            <a:noFill/>
          </a:ln>
        </p:spPr>
      </p:sp>
      <p:sp>
        <p:nvSpPr>
          <p:cNvPr id="64" name="Google Shape;64;p16"/>
          <p:cNvSpPr/>
          <p:nvPr>
            <p:ph idx="5" type="pic"/>
          </p:nvPr>
        </p:nvSpPr>
        <p:spPr>
          <a:xfrm>
            <a:off x="2875406" y="2273990"/>
            <a:ext cx="2290226" cy="1605132"/>
          </a:xfrm>
          <a:prstGeom prst="rect">
            <a:avLst/>
          </a:prstGeom>
          <a:noFill/>
          <a:ln>
            <a:noFill/>
          </a:ln>
        </p:spPr>
      </p:sp>
      <p:sp>
        <p:nvSpPr>
          <p:cNvPr id="65" name="Google Shape;65;p16"/>
          <p:cNvSpPr/>
          <p:nvPr>
            <p:ph idx="6" type="pic"/>
          </p:nvPr>
        </p:nvSpPr>
        <p:spPr>
          <a:xfrm>
            <a:off x="3783390" y="1190624"/>
            <a:ext cx="1604373" cy="1089971"/>
          </a:xfrm>
          <a:prstGeom prst="rect">
            <a:avLst/>
          </a:prstGeom>
          <a:noFill/>
          <a:ln>
            <a:noFill/>
          </a:ln>
        </p:spPr>
      </p:sp>
      <p:sp>
        <p:nvSpPr>
          <p:cNvPr id="66" name="Google Shape;66;p16"/>
          <p:cNvSpPr/>
          <p:nvPr>
            <p:ph idx="7" type="pic"/>
          </p:nvPr>
        </p:nvSpPr>
        <p:spPr>
          <a:xfrm>
            <a:off x="5387764" y="1184020"/>
            <a:ext cx="1433795" cy="1092248"/>
          </a:xfrm>
          <a:prstGeom prst="rect">
            <a:avLst/>
          </a:prstGeom>
          <a:noFill/>
          <a:ln>
            <a:noFill/>
          </a:ln>
        </p:spPr>
      </p:sp>
      <p:sp>
        <p:nvSpPr>
          <p:cNvPr id="67" name="Google Shape;67;p16"/>
          <p:cNvSpPr/>
          <p:nvPr>
            <p:ph idx="8" type="pic"/>
          </p:nvPr>
        </p:nvSpPr>
        <p:spPr>
          <a:xfrm>
            <a:off x="5165632" y="2276267"/>
            <a:ext cx="1655926" cy="1596251"/>
          </a:xfrm>
          <a:prstGeom prst="rect">
            <a:avLst/>
          </a:prstGeom>
          <a:noFill/>
          <a:ln>
            <a:noFill/>
          </a:ln>
        </p:spPr>
      </p:sp>
      <p:sp>
        <p:nvSpPr>
          <p:cNvPr id="68" name="Google Shape;68;p16"/>
          <p:cNvSpPr/>
          <p:nvPr>
            <p:ph idx="9" type="pic"/>
          </p:nvPr>
        </p:nvSpPr>
        <p:spPr>
          <a:xfrm>
            <a:off x="6812861" y="1184019"/>
            <a:ext cx="1798735" cy="2681895"/>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9" name="Shape 69"/>
        <p:cNvGrpSpPr/>
        <p:nvPr/>
      </p:nvGrpSpPr>
      <p:grpSpPr>
        <a:xfrm>
          <a:off x="0" y="0"/>
          <a:ext cx="0" cy="0"/>
          <a:chOff x="0" y="0"/>
          <a:chExt cx="0" cy="0"/>
        </a:xfrm>
      </p:grpSpPr>
      <p:sp>
        <p:nvSpPr>
          <p:cNvPr id="70" name="Google Shape;70;p17"/>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7"/>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2" name="Google Shape;72;p17"/>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3" name="Google Shape;73;p17"/>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4" name="Google Shape;74;p17"/>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8" name="Shape 78"/>
        <p:cNvGrpSpPr/>
        <p:nvPr/>
      </p:nvGrpSpPr>
      <p:grpSpPr>
        <a:xfrm>
          <a:off x="0" y="0"/>
          <a:ext cx="0" cy="0"/>
          <a:chOff x="0" y="0"/>
          <a:chExt cx="0" cy="0"/>
        </a:xfrm>
      </p:grpSpPr>
      <p:sp>
        <p:nvSpPr>
          <p:cNvPr id="79" name="Google Shape;79;p1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3" name="Shape 83"/>
        <p:cNvGrpSpPr/>
        <p:nvPr/>
      </p:nvGrpSpPr>
      <p:grpSpPr>
        <a:xfrm>
          <a:off x="0" y="0"/>
          <a:ext cx="0" cy="0"/>
          <a:chOff x="0" y="0"/>
          <a:chExt cx="0" cy="0"/>
        </a:xfrm>
      </p:grpSpPr>
      <p:sp>
        <p:nvSpPr>
          <p:cNvPr id="84" name="Google Shape;84;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 name="Google Shape;85;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7" name="Shape 87"/>
        <p:cNvGrpSpPr/>
        <p:nvPr/>
      </p:nvGrpSpPr>
      <p:grpSpPr>
        <a:xfrm>
          <a:off x="0" y="0"/>
          <a:ext cx="0" cy="0"/>
          <a:chOff x="0" y="0"/>
          <a:chExt cx="0" cy="0"/>
        </a:xfrm>
      </p:grpSpPr>
      <p:sp>
        <p:nvSpPr>
          <p:cNvPr id="88" name="Google Shape;88;p20"/>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 name="Google Shape;89;p20"/>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90" name="Google Shape;90;p20"/>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1" name="Google Shape;91;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2" name="Google Shape;92;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4" name="Shape 94"/>
        <p:cNvGrpSpPr/>
        <p:nvPr/>
      </p:nvGrpSpPr>
      <p:grpSpPr>
        <a:xfrm>
          <a:off x="0" y="0"/>
          <a:ext cx="0" cy="0"/>
          <a:chOff x="0" y="0"/>
          <a:chExt cx="0" cy="0"/>
        </a:xfrm>
      </p:grpSpPr>
      <p:sp>
        <p:nvSpPr>
          <p:cNvPr id="95" name="Google Shape;95;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6" name="Google Shape;96;p21"/>
          <p:cNvSpPr/>
          <p:nvPr>
            <p:ph idx="2" type="pic"/>
          </p:nvPr>
        </p:nvSpPr>
        <p:spPr>
          <a:xfrm>
            <a:off x="3887391" y="740569"/>
            <a:ext cx="4629150" cy="3655219"/>
          </a:xfrm>
          <a:prstGeom prst="rect">
            <a:avLst/>
          </a:prstGeom>
          <a:noFill/>
          <a:ln>
            <a:noFill/>
          </a:ln>
        </p:spPr>
      </p:sp>
      <p:sp>
        <p:nvSpPr>
          <p:cNvPr id="97" name="Google Shape;97;p21"/>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8" name="Google Shape;98;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1" name="Shape 101"/>
        <p:cNvGrpSpPr/>
        <p:nvPr/>
      </p:nvGrpSpPr>
      <p:grpSpPr>
        <a:xfrm>
          <a:off x="0" y="0"/>
          <a:ext cx="0" cy="0"/>
          <a:chOff x="0" y="0"/>
          <a:chExt cx="0" cy="0"/>
        </a:xfrm>
      </p:grpSpPr>
      <p:sp>
        <p:nvSpPr>
          <p:cNvPr id="102" name="Google Shape;102;p22"/>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3" name="Google Shape;103;p22"/>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4" name="Google Shape;104;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6" name="Google Shape;106;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7" name="Shape 107"/>
        <p:cNvGrpSpPr/>
        <p:nvPr/>
      </p:nvGrpSpPr>
      <p:grpSpPr>
        <a:xfrm>
          <a:off x="0" y="0"/>
          <a:ext cx="0" cy="0"/>
          <a:chOff x="0" y="0"/>
          <a:chExt cx="0" cy="0"/>
        </a:xfrm>
      </p:grpSpPr>
      <p:sp>
        <p:nvSpPr>
          <p:cNvPr id="108" name="Google Shape;108;p23"/>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9" name="Google Shape;109;p23"/>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1.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Sofia Sans Extra Condensed"/>
              <a:buNone/>
              <a:defRPr b="1" sz="2800">
                <a:solidFill>
                  <a:schemeClr val="dk1"/>
                </a:solidFill>
                <a:latin typeface="Sofia Sans Extra Condensed"/>
                <a:ea typeface="Sofia Sans Extra Condensed"/>
                <a:cs typeface="Sofia Sans Extra Condensed"/>
                <a:sym typeface="Sofia Sans Extra Condensed"/>
              </a:defRPr>
            </a:lvl1pPr>
            <a:lvl2pPr lvl="1">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2pPr>
            <a:lvl3pPr lvl="2">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3pPr>
            <a:lvl4pPr lvl="3">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4pPr>
            <a:lvl5pPr lvl="4">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5pPr>
            <a:lvl6pPr lvl="5">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6pPr>
            <a:lvl7pPr lvl="6">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7pPr>
            <a:lvl8pPr lvl="7">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8pPr>
            <a:lvl9pPr lvl="8">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fia Sans Extra Condensed SemiBold"/>
              <a:buChar char="●"/>
              <a:defRPr sz="1800">
                <a:solidFill>
                  <a:schemeClr val="dk2"/>
                </a:solidFill>
                <a:latin typeface="Sofia Sans Extra Condensed SemiBold"/>
                <a:ea typeface="Sofia Sans Extra Condensed SemiBold"/>
                <a:cs typeface="Sofia Sans Extra Condensed SemiBold"/>
                <a:sym typeface="Sofia Sans Extra Condensed SemiBold"/>
              </a:defRPr>
            </a:lvl1pPr>
            <a:lvl2pPr indent="-317500" lvl="1" marL="914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2pPr>
            <a:lvl3pPr indent="-317500" lvl="2" marL="1371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3pPr>
            <a:lvl4pPr indent="-317500" lvl="3" marL="1828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4pPr>
            <a:lvl5pPr indent="-317500" lvl="4" marL="22860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5pPr>
            <a:lvl6pPr indent="-317500" lvl="5" marL="27432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6pPr>
            <a:lvl7pPr indent="-317500" lvl="6" marL="3200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7pPr>
            <a:lvl8pPr indent="-317500" lvl="7" marL="3657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8pPr>
            <a:lvl9pPr indent="-317500" lvl="8" marL="4114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Sofia Sans Extra Condensed ExtraBold"/>
              <a:buNone/>
              <a:defRPr i="0" sz="3300" u="none" cap="none" strike="noStrike">
                <a:solidFill>
                  <a:schemeClr val="dk1"/>
                </a:solidFill>
                <a:latin typeface="Sofia Sans Extra Condensed ExtraBold"/>
                <a:ea typeface="Sofia Sans Extra Condensed ExtraBold"/>
                <a:cs typeface="Sofia Sans Extra Condensed ExtraBold"/>
                <a:sym typeface="Sofia Sans Extra Condensed ExtraBold"/>
              </a:defRPr>
            </a:lvl1pPr>
            <a:lvl2pPr lvl="1">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2pPr>
            <a:lvl3pPr lvl="2">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3pPr>
            <a:lvl4pPr lvl="3">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4pPr>
            <a:lvl5pPr lvl="4">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5pPr>
            <a:lvl6pPr lvl="5">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6pPr>
            <a:lvl7pPr lvl="6">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7pPr>
            <a:lvl8pPr lvl="7">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8pPr>
            <a:lvl9pPr lvl="8">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Sofia Sans Extra Condensed SemiBold"/>
              <a:buChar char="•"/>
              <a:defRPr i="0" sz="21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1pPr>
            <a:lvl2pPr indent="-342900" lvl="1" marL="914400" marR="0" rtl="0" algn="l">
              <a:lnSpc>
                <a:spcPct val="90000"/>
              </a:lnSpc>
              <a:spcBef>
                <a:spcPts val="400"/>
              </a:spcBef>
              <a:spcAft>
                <a:spcPts val="0"/>
              </a:spcAft>
              <a:buClr>
                <a:schemeClr val="dk1"/>
              </a:buClr>
              <a:buSzPts val="1800"/>
              <a:buFont typeface="Sofia Sans Extra Condensed SemiBold"/>
              <a:buChar char="•"/>
              <a:defRPr i="0" sz="18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2pPr>
            <a:lvl3pPr indent="-323850" lvl="2" marL="1371600" marR="0" rtl="0" algn="l">
              <a:lnSpc>
                <a:spcPct val="90000"/>
              </a:lnSpc>
              <a:spcBef>
                <a:spcPts val="400"/>
              </a:spcBef>
              <a:spcAft>
                <a:spcPts val="0"/>
              </a:spcAft>
              <a:buClr>
                <a:schemeClr val="dk1"/>
              </a:buClr>
              <a:buSzPts val="1500"/>
              <a:buFont typeface="Sofia Sans Extra Condensed SemiBold"/>
              <a:buChar char="•"/>
              <a:defRPr i="0" sz="15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3pPr>
            <a:lvl4pPr indent="-317500" lvl="3" marL="1828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4pPr>
            <a:lvl5pPr indent="-317500" lvl="4" marL="22860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5pPr>
            <a:lvl6pPr indent="-317500" lvl="5" marL="27432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6pPr>
            <a:lvl7pPr indent="-317500" lvl="6" marL="32004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7pPr>
            <a:lvl8pPr indent="-317500" lvl="7" marL="36576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8pPr>
            <a:lvl9pPr indent="-317500" lvl="8" marL="4114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0.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7.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4.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9.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9.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1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1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12.png"/><Relationship Id="rId4" Type="http://schemas.openxmlformats.org/officeDocument/2006/relationships/image" Target="../media/image15.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1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12.png"/><Relationship Id="rId4"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12.png"/><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12.png"/><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1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1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 Id="rId3" Type="http://schemas.openxmlformats.org/officeDocument/2006/relationships/image" Target="../media/image1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image" Target="../media/image1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12.png"/><Relationship Id="rId4"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1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1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 Id="rId3" Type="http://schemas.openxmlformats.org/officeDocument/2006/relationships/image" Target="../media/image1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image" Target="../media/image12.png"/><Relationship Id="rId4" Type="http://schemas.openxmlformats.org/officeDocument/2006/relationships/image" Target="../media/image38.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 Id="rId3" Type="http://schemas.openxmlformats.org/officeDocument/2006/relationships/image" Target="../media/image1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 Id="rId3" Type="http://schemas.openxmlformats.org/officeDocument/2006/relationships/image" Target="../media/image12.png"/><Relationship Id="rId4" Type="http://schemas.openxmlformats.org/officeDocument/2006/relationships/image" Target="../media/image2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image" Target="../media/image12.png"/><Relationship Id="rId4" Type="http://schemas.openxmlformats.org/officeDocument/2006/relationships/image" Target="../media/image28.png"/><Relationship Id="rId5" Type="http://schemas.openxmlformats.org/officeDocument/2006/relationships/image" Target="../media/image16.png"/><Relationship Id="rId6" Type="http://schemas.openxmlformats.org/officeDocument/2006/relationships/image" Target="../media/image19.png"/><Relationship Id="rId7" Type="http://schemas.openxmlformats.org/officeDocument/2006/relationships/image" Target="../media/image20.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 Id="rId3" Type="http://schemas.openxmlformats.org/officeDocument/2006/relationships/image" Target="../media/image1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 Id="rId3" Type="http://schemas.openxmlformats.org/officeDocument/2006/relationships/image" Target="../media/image1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 Id="rId3" Type="http://schemas.openxmlformats.org/officeDocument/2006/relationships/image" Target="../media/image12.png"/><Relationship Id="rId4" Type="http://schemas.openxmlformats.org/officeDocument/2006/relationships/image" Target="../media/image2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 Id="rId3" Type="http://schemas.openxmlformats.org/officeDocument/2006/relationships/image" Target="../media/image12.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7.xml"/><Relationship Id="rId3" Type="http://schemas.openxmlformats.org/officeDocument/2006/relationships/image" Target="../media/image12.png"/><Relationship Id="rId4" Type="http://schemas.openxmlformats.org/officeDocument/2006/relationships/image" Target="../media/image43.gi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 Id="rId3" Type="http://schemas.openxmlformats.org/officeDocument/2006/relationships/image" Target="../media/image1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 Id="rId3" Type="http://schemas.openxmlformats.org/officeDocument/2006/relationships/image" Target="../media/image12.png"/><Relationship Id="rId4" Type="http://schemas.openxmlformats.org/officeDocument/2006/relationships/image" Target="../media/image2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2.gi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 Id="rId3" Type="http://schemas.openxmlformats.org/officeDocument/2006/relationships/image" Target="../media/image1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1.xml"/><Relationship Id="rId3" Type="http://schemas.openxmlformats.org/officeDocument/2006/relationships/image" Target="../media/image1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 Id="rId3" Type="http://schemas.openxmlformats.org/officeDocument/2006/relationships/image" Target="../media/image12.png"/><Relationship Id="rId4" Type="http://schemas.openxmlformats.org/officeDocument/2006/relationships/image" Target="../media/image21.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 Id="rId3" Type="http://schemas.openxmlformats.org/officeDocument/2006/relationships/image" Target="../media/image12.png"/><Relationship Id="rId4" Type="http://schemas.openxmlformats.org/officeDocument/2006/relationships/image" Target="../media/image33.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4.xml"/><Relationship Id="rId3" Type="http://schemas.openxmlformats.org/officeDocument/2006/relationships/image" Target="../media/image12.png"/><Relationship Id="rId4" Type="http://schemas.openxmlformats.org/officeDocument/2006/relationships/image" Target="../media/image2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 Id="rId3" Type="http://schemas.openxmlformats.org/officeDocument/2006/relationships/image" Target="../media/image12.png"/><Relationship Id="rId4" Type="http://schemas.openxmlformats.org/officeDocument/2006/relationships/image" Target="../media/image35.png"/><Relationship Id="rId5" Type="http://schemas.openxmlformats.org/officeDocument/2006/relationships/image" Target="../media/image32.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6.xml"/><Relationship Id="rId3" Type="http://schemas.openxmlformats.org/officeDocument/2006/relationships/image" Target="../media/image12.png"/><Relationship Id="rId4" Type="http://schemas.openxmlformats.org/officeDocument/2006/relationships/image" Target="../media/image22.png"/><Relationship Id="rId5" Type="http://schemas.openxmlformats.org/officeDocument/2006/relationships/image" Target="../media/image30.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7.xml"/><Relationship Id="rId3" Type="http://schemas.openxmlformats.org/officeDocument/2006/relationships/image" Target="../media/image12.png"/><Relationship Id="rId4" Type="http://schemas.openxmlformats.org/officeDocument/2006/relationships/image" Target="../media/image31.png"/><Relationship Id="rId5" Type="http://schemas.openxmlformats.org/officeDocument/2006/relationships/image" Target="../media/image39.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8.xml"/><Relationship Id="rId3" Type="http://schemas.openxmlformats.org/officeDocument/2006/relationships/image" Target="../media/image12.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9.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3.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0.xml"/><Relationship Id="rId3" Type="http://schemas.openxmlformats.org/officeDocument/2006/relationships/image" Target="../media/image12.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 Id="rId3" Type="http://schemas.openxmlformats.org/officeDocument/2006/relationships/image" Target="../media/image12.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2.xml"/><Relationship Id="rId3" Type="http://schemas.openxmlformats.org/officeDocument/2006/relationships/image" Target="../media/image12.png"/><Relationship Id="rId4" Type="http://schemas.openxmlformats.org/officeDocument/2006/relationships/image" Target="../media/image26.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 Id="rId3" Type="http://schemas.openxmlformats.org/officeDocument/2006/relationships/image" Target="../media/image12.png"/><Relationship Id="rId4" Type="http://schemas.openxmlformats.org/officeDocument/2006/relationships/image" Target="../media/image25.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4.xml"/><Relationship Id="rId3" Type="http://schemas.openxmlformats.org/officeDocument/2006/relationships/image" Target="../media/image12.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5.xml"/><Relationship Id="rId3" Type="http://schemas.openxmlformats.org/officeDocument/2006/relationships/image" Target="../media/image12.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6.xml"/><Relationship Id="rId3" Type="http://schemas.openxmlformats.org/officeDocument/2006/relationships/image" Target="../media/image12.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7.xml"/><Relationship Id="rId3" Type="http://schemas.openxmlformats.org/officeDocument/2006/relationships/image" Target="../media/image12.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8.xml"/><Relationship Id="rId3" Type="http://schemas.openxmlformats.org/officeDocument/2006/relationships/image" Target="../media/image12.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9.xml"/><Relationship Id="rId3" Type="http://schemas.openxmlformats.org/officeDocument/2006/relationships/image" Target="../media/image12.png"/><Relationship Id="rId4" Type="http://schemas.openxmlformats.org/officeDocument/2006/relationships/image" Target="../media/image31.png"/><Relationship Id="rId5" Type="http://schemas.openxmlformats.org/officeDocument/2006/relationships/image" Target="../media/image3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8.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0.xml"/><Relationship Id="rId3" Type="http://schemas.openxmlformats.org/officeDocument/2006/relationships/image" Target="../media/image12.png"/><Relationship Id="rId4" Type="http://schemas.openxmlformats.org/officeDocument/2006/relationships/image" Target="../media/image45.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1.xml"/><Relationship Id="rId3" Type="http://schemas.openxmlformats.org/officeDocument/2006/relationships/image" Target="../media/image1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2.xml"/><Relationship Id="rId3" Type="http://schemas.openxmlformats.org/officeDocument/2006/relationships/image" Target="../media/image12.png"/><Relationship Id="rId4" Type="http://schemas.openxmlformats.org/officeDocument/2006/relationships/image" Target="../media/image42.png"/><Relationship Id="rId5" Type="http://schemas.openxmlformats.org/officeDocument/2006/relationships/image" Target="../media/image44.png"/><Relationship Id="rId6" Type="http://schemas.openxmlformats.org/officeDocument/2006/relationships/image" Target="../media/image41.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3.xml"/><Relationship Id="rId3" Type="http://schemas.openxmlformats.org/officeDocument/2006/relationships/image" Target="../media/image12.png"/><Relationship Id="rId4" Type="http://schemas.openxmlformats.org/officeDocument/2006/relationships/image" Target="../media/image14.gi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4.xml"/><Relationship Id="rId3" Type="http://schemas.openxmlformats.org/officeDocument/2006/relationships/image" Target="../media/image12.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5.xml"/><Relationship Id="rId3" Type="http://schemas.openxmlformats.org/officeDocument/2006/relationships/image" Target="../media/image40.png"/></Relationships>
</file>

<file path=ppt/slides/_rels/slide86.xml.rels><?xml version="1.0" encoding="UTF-8" standalone="yes"?><Relationships xmlns="http://schemas.openxmlformats.org/package/2006/relationships"><Relationship Id="rId11" Type="http://schemas.openxmlformats.org/officeDocument/2006/relationships/hyperlink" Target="https://workos.com/blog/what-is-rebac-relationship-based-access-control" TargetMode="External"/><Relationship Id="rId10" Type="http://schemas.openxmlformats.org/officeDocument/2006/relationships/hyperlink" Target="https://authzed.com/blog/what-is-google-zanzibar" TargetMode="External"/><Relationship Id="rId13" Type="http://schemas.openxmlformats.org/officeDocument/2006/relationships/hyperlink" Target="https://www.descope.com/blog/post/rbac-vs-rebac" TargetMode="External"/><Relationship Id="rId12" Type="http://schemas.openxmlformats.org/officeDocument/2006/relationships/hyperlink" Target="https://www.permit.io/blog/conditions-vs-relationships-choosing-between-abac-and-rebac" TargetMode="External"/><Relationship Id="rId1" Type="http://schemas.openxmlformats.org/officeDocument/2006/relationships/slideLayout" Target="../slideLayouts/slideLayout12.xml"/><Relationship Id="rId2" Type="http://schemas.openxmlformats.org/officeDocument/2006/relationships/notesSlide" Target="../notesSlides/notesSlide86.xml"/><Relationship Id="rId3" Type="http://schemas.openxmlformats.org/officeDocument/2006/relationships/image" Target="../media/image12.png"/><Relationship Id="rId4" Type="http://schemas.openxmlformats.org/officeDocument/2006/relationships/hyperlink" Target="https://www.permit.io/blog/what-is-abac" TargetMode="External"/><Relationship Id="rId9" Type="http://schemas.openxmlformats.org/officeDocument/2006/relationships/hyperlink" Target="https://zanzibar.tech/2Dy8fNih7E:m:1Y" TargetMode="External"/><Relationship Id="rId15" Type="http://schemas.openxmlformats.org/officeDocument/2006/relationships/hyperlink" Target="https://www.youtube.com/watch?v=oW4QRTke-Oc" TargetMode="External"/><Relationship Id="rId14" Type="http://schemas.openxmlformats.org/officeDocument/2006/relationships/hyperlink" Target="https://www.aserto.com/blog/abac-vs-rebac-fine-grained-access-control" TargetMode="External"/><Relationship Id="rId17" Type="http://schemas.openxmlformats.org/officeDocument/2006/relationships/hyperlink" Target="https://www.strongdm.com/blog/rbac-vs-abac" TargetMode="External"/><Relationship Id="rId16" Type="http://schemas.openxmlformats.org/officeDocument/2006/relationships/hyperlink" Target="https://www.youtube.com/watch?v=qn6c-XNLdqw" TargetMode="External"/><Relationship Id="rId5" Type="http://schemas.openxmlformats.org/officeDocument/2006/relationships/hyperlink" Target="https://www.permit.io/blog/what-is-rebac" TargetMode="External"/><Relationship Id="rId6" Type="http://schemas.openxmlformats.org/officeDocument/2006/relationships/hyperlink" Target="https://permify.co/post/relationship-based-access-control-rebac/" TargetMode="External"/><Relationship Id="rId7" Type="http://schemas.openxmlformats.org/officeDocument/2006/relationships/hyperlink" Target="https://www.osohq.com/academy/relationship-based-access-control-rebac" TargetMode="External"/><Relationship Id="rId8" Type="http://schemas.openxmlformats.org/officeDocument/2006/relationships/hyperlink" Target="https://www.descope.com/learn/post/rebac" TargetMode="Externa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8.xml"/><Relationship Id="rId3" Type="http://schemas.openxmlformats.org/officeDocument/2006/relationships/image" Target="../media/image12.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9.xml"/><Relationship Id="rId3" Type="http://schemas.openxmlformats.org/officeDocument/2006/relationships/image" Target="../media/image12.png"/><Relationship Id="rId4" Type="http://schemas.openxmlformats.org/officeDocument/2006/relationships/image" Target="../media/image3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descr="A movie poster with a person and a group of people&#10;&#10;Description automatically generated" id="117" name="Google Shape;117;p2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18" name="Google Shape;118;p24"/>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119" name="Google Shape;119;p2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0" name="Google Shape;120;p24"/>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1" name="Google Shape;121;p2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22" name="Google Shape;122;p2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7" name="Shape 227"/>
        <p:cNvGrpSpPr/>
        <p:nvPr/>
      </p:nvGrpSpPr>
      <p:grpSpPr>
        <a:xfrm>
          <a:off x="0" y="0"/>
          <a:ext cx="0" cy="0"/>
          <a:chOff x="0" y="0"/>
          <a:chExt cx="0" cy="0"/>
        </a:xfrm>
      </p:grpSpPr>
      <p:pic>
        <p:nvPicPr>
          <p:cNvPr descr="A close up of a paper&#10;&#10;Description automatically generated" id="228" name="Google Shape;228;p3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29" name="Google Shape;229;p3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30" name="Google Shape;230;p3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1" name="Google Shape;231;p3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2" name="Google Shape;232;p3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33" name="Google Shape;233;p3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34" name="Google Shape;234;p33"/>
          <p:cNvSpPr txBox="1"/>
          <p:nvPr/>
        </p:nvSpPr>
        <p:spPr>
          <a:xfrm>
            <a:off x="1819050" y="1744925"/>
            <a:ext cx="54645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 FIRM Accountant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External Auditor, External Accountant</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8" name="Shape 238"/>
        <p:cNvGrpSpPr/>
        <p:nvPr/>
      </p:nvGrpSpPr>
      <p:grpSpPr>
        <a:xfrm>
          <a:off x="0" y="0"/>
          <a:ext cx="0" cy="0"/>
          <a:chOff x="0" y="0"/>
          <a:chExt cx="0" cy="0"/>
        </a:xfrm>
      </p:grpSpPr>
      <p:pic>
        <p:nvPicPr>
          <p:cNvPr descr="A close up of a paper&#10;&#10;Description automatically generated" id="239" name="Google Shape;239;p3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40" name="Google Shape;240;p3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41" name="Google Shape;241;p34"/>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42" name="Google Shape;242;p3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3" name="Google Shape;243;p3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4" name="Google Shape;244;p3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5" name="Google Shape;245;p3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6" name="Google Shape;246;p34"/>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47" name="Google Shape;247;p34"/>
          <p:cNvSpPr txBox="1"/>
          <p:nvPr/>
        </p:nvSpPr>
        <p:spPr>
          <a:xfrm>
            <a:off x="554700" y="1854975"/>
            <a:ext cx="8092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1" name="Shape 251"/>
        <p:cNvGrpSpPr/>
        <p:nvPr/>
      </p:nvGrpSpPr>
      <p:grpSpPr>
        <a:xfrm>
          <a:off x="0" y="0"/>
          <a:ext cx="0" cy="0"/>
          <a:chOff x="0" y="0"/>
          <a:chExt cx="0" cy="0"/>
        </a:xfrm>
      </p:grpSpPr>
      <p:pic>
        <p:nvPicPr>
          <p:cNvPr descr="A close up of a paper&#10;&#10;Description automatically generated" id="252" name="Google Shape;252;p3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53" name="Google Shape;253;p3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54" name="Google Shape;254;p35"/>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55" name="Google Shape;255;p3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6" name="Google Shape;256;p3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7" name="Google Shape;257;p3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58" name="Google Shape;258;p3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59" name="Google Shape;259;p35"/>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60" name="Google Shape;260;p35"/>
          <p:cNvSpPr txBox="1"/>
          <p:nvPr/>
        </p:nvSpPr>
        <p:spPr>
          <a:xfrm>
            <a:off x="554700" y="1854975"/>
            <a:ext cx="80925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potential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4" name="Shape 264"/>
        <p:cNvGrpSpPr/>
        <p:nvPr/>
      </p:nvGrpSpPr>
      <p:grpSpPr>
        <a:xfrm>
          <a:off x="0" y="0"/>
          <a:ext cx="0" cy="0"/>
          <a:chOff x="0" y="0"/>
          <a:chExt cx="0" cy="0"/>
        </a:xfrm>
      </p:grpSpPr>
      <p:pic>
        <p:nvPicPr>
          <p:cNvPr descr="A close up of a paper&#10;&#10;Description automatically generated" id="265" name="Google Shape;265;p3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66" name="Google Shape;266;p3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67" name="Google Shape;267;p36"/>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68" name="Google Shape;268;p3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9" name="Google Shape;269;p3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0" name="Google Shape;270;p3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1" name="Google Shape;271;p3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2" name="Google Shape;272;p36"/>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73" name="Google Shape;273;p36"/>
          <p:cNvSpPr txBox="1"/>
          <p:nvPr/>
        </p:nvSpPr>
        <p:spPr>
          <a:xfrm>
            <a:off x="554700" y="1854975"/>
            <a:ext cx="80925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a:t>
            </a:r>
            <a:r>
              <a:rPr lang="en-GB" sz="3000">
                <a:solidFill>
                  <a:srgbClr val="2D2D2D"/>
                </a:solidFill>
                <a:latin typeface="Sofia Sans Extra Condensed SemiBold"/>
                <a:ea typeface="Sofia Sans Extra Condensed SemiBold"/>
                <a:cs typeface="Sofia Sans Extra Condensed SemiBold"/>
                <a:sym typeface="Sofia Sans Extra Condensed SemiBold"/>
              </a:rPr>
              <a:t>potential </a:t>
            </a: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for the project</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7" name="Shape 277"/>
        <p:cNvGrpSpPr/>
        <p:nvPr/>
      </p:nvGrpSpPr>
      <p:grpSpPr>
        <a:xfrm>
          <a:off x="0" y="0"/>
          <a:ext cx="0" cy="0"/>
          <a:chOff x="0" y="0"/>
          <a:chExt cx="0" cy="0"/>
        </a:xfrm>
      </p:grpSpPr>
      <p:pic>
        <p:nvPicPr>
          <p:cNvPr descr="A close up of a paper&#10;&#10;Description automatically generated" id="278" name="Google Shape;278;p3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79" name="Google Shape;279;p3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80" name="Google Shape;280;p37"/>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81" name="Google Shape;281;p3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2" name="Google Shape;282;p3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3" name="Google Shape;283;p3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84" name="Google Shape;284;p3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85" name="Google Shape;285;p37"/>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86" name="Google Shape;286;p37"/>
          <p:cNvSpPr txBox="1"/>
          <p:nvPr/>
        </p:nvSpPr>
        <p:spPr>
          <a:xfrm>
            <a:off x="554700" y="1854975"/>
            <a:ext cx="80925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a:t>
            </a:r>
            <a:r>
              <a:rPr lang="en-GB" sz="3000">
                <a:solidFill>
                  <a:srgbClr val="2D2D2D"/>
                </a:solidFill>
                <a:latin typeface="Sofia Sans Extra Condensed SemiBold"/>
                <a:ea typeface="Sofia Sans Extra Condensed SemiBold"/>
                <a:cs typeface="Sofia Sans Extra Condensed SemiBold"/>
                <a:sym typeface="Sofia Sans Extra Condensed SemiBold"/>
              </a:rPr>
              <a:t>potential </a:t>
            </a: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for the project</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 (Too expensive they said)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0" name="Shape 290"/>
        <p:cNvGrpSpPr/>
        <p:nvPr/>
      </p:nvGrpSpPr>
      <p:grpSpPr>
        <a:xfrm>
          <a:off x="0" y="0"/>
          <a:ext cx="0" cy="0"/>
          <a:chOff x="0" y="0"/>
          <a:chExt cx="0" cy="0"/>
        </a:xfrm>
      </p:grpSpPr>
      <p:pic>
        <p:nvPicPr>
          <p:cNvPr descr="A close up of a paper&#10;&#10;Description automatically generated" id="291" name="Google Shape;291;p3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92" name="Google Shape;292;p3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93" name="Google Shape;293;p38"/>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94" name="Google Shape;294;p3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5" name="Google Shape;295;p3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6" name="Google Shape;296;p3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97" name="Google Shape;297;p3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98" name="Google Shape;298;p38"/>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99" name="Google Shape;299;p38"/>
          <p:cNvSpPr txBox="1"/>
          <p:nvPr/>
        </p:nvSpPr>
        <p:spPr>
          <a:xfrm>
            <a:off x="554700" y="1854975"/>
            <a:ext cx="80925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a:t>
            </a:r>
            <a:r>
              <a:rPr lang="en-GB" sz="3000">
                <a:solidFill>
                  <a:srgbClr val="2D2D2D"/>
                </a:solidFill>
                <a:latin typeface="Sofia Sans Extra Condensed SemiBold"/>
                <a:ea typeface="Sofia Sans Extra Condensed SemiBold"/>
                <a:cs typeface="Sofia Sans Extra Condensed SemiBold"/>
                <a:sym typeface="Sofia Sans Extra Condensed SemiBold"/>
              </a:rPr>
              <a:t>potential </a:t>
            </a: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for the project</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 </a:t>
            </a:r>
            <a:r>
              <a:rPr lang="en-GB" sz="3000">
                <a:solidFill>
                  <a:srgbClr val="2D2D2D"/>
                </a:solidFill>
                <a:latin typeface="Sofia Sans Extra Condensed SemiBold"/>
                <a:ea typeface="Sofia Sans Extra Condensed SemiBold"/>
                <a:cs typeface="Sofia Sans Extra Condensed SemiBold"/>
                <a:sym typeface="Sofia Sans Extra Condensed SemiBold"/>
              </a:rPr>
              <a:t>(Too expensive they said)</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had 2 months to deliver</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3" name="Shape 303"/>
        <p:cNvGrpSpPr/>
        <p:nvPr/>
      </p:nvGrpSpPr>
      <p:grpSpPr>
        <a:xfrm>
          <a:off x="0" y="0"/>
          <a:ext cx="0" cy="0"/>
          <a:chOff x="0" y="0"/>
          <a:chExt cx="0" cy="0"/>
        </a:xfrm>
      </p:grpSpPr>
      <p:pic>
        <p:nvPicPr>
          <p:cNvPr descr="A close up of a paper&#10;&#10;Description automatically generated" id="304" name="Google Shape;304;p3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05" name="Google Shape;305;p3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06" name="Google Shape;306;p39"/>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07" name="Google Shape;307;p3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8" name="Google Shape;308;p3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9" name="Google Shape;309;p3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10" name="Google Shape;310;p3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11" name="Google Shape;311;p39"/>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Risks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312" name="Google Shape;312;p39"/>
          <p:cNvSpPr txBox="1"/>
          <p:nvPr/>
        </p:nvSpPr>
        <p:spPr>
          <a:xfrm>
            <a:off x="554700" y="1854975"/>
            <a:ext cx="80925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wasn’t the biggest challenge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6" name="Shape 316"/>
        <p:cNvGrpSpPr/>
        <p:nvPr/>
      </p:nvGrpSpPr>
      <p:grpSpPr>
        <a:xfrm>
          <a:off x="0" y="0"/>
          <a:ext cx="0" cy="0"/>
          <a:chOff x="0" y="0"/>
          <a:chExt cx="0" cy="0"/>
        </a:xfrm>
      </p:grpSpPr>
      <p:pic>
        <p:nvPicPr>
          <p:cNvPr descr="A close up of a paper&#10;&#10;Description automatically generated" id="317" name="Google Shape;317;p4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18" name="Google Shape;318;p4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19" name="Google Shape;319;p40"/>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20" name="Google Shape;320;p4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1" name="Google Shape;321;p4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2" name="Google Shape;322;p4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23" name="Google Shape;323;p4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24" name="Google Shape;324;p40"/>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Risks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325" name="Google Shape;325;p40"/>
          <p:cNvSpPr txBox="1"/>
          <p:nvPr/>
        </p:nvSpPr>
        <p:spPr>
          <a:xfrm>
            <a:off x="554700" y="1854975"/>
            <a:ext cx="8092500" cy="11082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wasn’t the biggest challenge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First new user class in 5+ years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9" name="Shape 329"/>
        <p:cNvGrpSpPr/>
        <p:nvPr/>
      </p:nvGrpSpPr>
      <p:grpSpPr>
        <a:xfrm>
          <a:off x="0" y="0"/>
          <a:ext cx="0" cy="0"/>
          <a:chOff x="0" y="0"/>
          <a:chExt cx="0" cy="0"/>
        </a:xfrm>
      </p:grpSpPr>
      <p:pic>
        <p:nvPicPr>
          <p:cNvPr descr="A close up of a paper&#10;&#10;Description automatically generated" id="330" name="Google Shape;330;p4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31" name="Google Shape;331;p4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32" name="Google Shape;332;p41"/>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33" name="Google Shape;333;p4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4" name="Google Shape;334;p4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5" name="Google Shape;335;p4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36" name="Google Shape;336;p4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37" name="Google Shape;337;p41"/>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Risks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338" name="Google Shape;338;p41"/>
          <p:cNvSpPr txBox="1"/>
          <p:nvPr/>
        </p:nvSpPr>
        <p:spPr>
          <a:xfrm>
            <a:off x="554700" y="1854975"/>
            <a:ext cx="80925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wasn’t the biggest challenge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First new user class in 5+ years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Testing this however =&gt; E2E Testing of entire system</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2" name="Shape 342"/>
        <p:cNvGrpSpPr/>
        <p:nvPr/>
      </p:nvGrpSpPr>
      <p:grpSpPr>
        <a:xfrm>
          <a:off x="0" y="0"/>
          <a:ext cx="0" cy="0"/>
          <a:chOff x="0" y="0"/>
          <a:chExt cx="0" cy="0"/>
        </a:xfrm>
      </p:grpSpPr>
      <p:pic>
        <p:nvPicPr>
          <p:cNvPr descr="A close up of a paper&#10;&#10;Description automatically generated" id="343" name="Google Shape;343;p4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44" name="Google Shape;344;p4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45" name="Google Shape;345;p42"/>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46" name="Google Shape;346;p4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7" name="Google Shape;347;p4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8" name="Google Shape;348;p4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49" name="Google Shape;349;p4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50" name="Google Shape;350;p42"/>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Risks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351" name="Google Shape;351;p42"/>
          <p:cNvSpPr txBox="1"/>
          <p:nvPr/>
        </p:nvSpPr>
        <p:spPr>
          <a:xfrm>
            <a:off x="554700" y="1854975"/>
            <a:ext cx="80925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wasn’t the biggest challenge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First new user class in 5+ years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Testing this however =&gt; E2E Testing of entire system</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Unfamiliar with most of the FBs eco system</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pic>
        <p:nvPicPr>
          <p:cNvPr descr="A close up of a paper&#10;&#10;Description automatically generated" id="127" name="Google Shape;127;p2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28" name="Google Shape;128;p2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29" name="Google Shape;129;p25"/>
          <p:cNvSpPr/>
          <p:nvPr/>
        </p:nvSpPr>
        <p:spPr>
          <a:xfrm>
            <a:off x="-9507" y="-18045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30" name="Google Shape;130;p25"/>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1" name="Google Shape;131;p25"/>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2" name="Google Shape;132;p2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33" name="Google Shape;133;p2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34" name="Google Shape;134;p25"/>
          <p:cNvPicPr preferRelativeResize="0"/>
          <p:nvPr/>
        </p:nvPicPr>
        <p:blipFill>
          <a:blip r:embed="rId5">
            <a:alphaModFix/>
          </a:blip>
          <a:stretch>
            <a:fillRect/>
          </a:stretch>
        </p:blipFill>
        <p:spPr>
          <a:xfrm>
            <a:off x="1888889" y="995262"/>
            <a:ext cx="5387674" cy="303056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5" name="Shape 355"/>
        <p:cNvGrpSpPr/>
        <p:nvPr/>
      </p:nvGrpSpPr>
      <p:grpSpPr>
        <a:xfrm>
          <a:off x="0" y="0"/>
          <a:ext cx="0" cy="0"/>
          <a:chOff x="0" y="0"/>
          <a:chExt cx="0" cy="0"/>
        </a:xfrm>
      </p:grpSpPr>
      <p:pic>
        <p:nvPicPr>
          <p:cNvPr descr="A close up of a paper&#10;&#10;Description automatically generated" id="356" name="Google Shape;356;p4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57" name="Google Shape;357;p4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58" name="Google Shape;358;p43"/>
          <p:cNvSpPr/>
          <p:nvPr/>
        </p:nvSpPr>
        <p:spPr>
          <a:xfrm>
            <a:off x="106806" y="23413"/>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59" name="Google Shape;359;p4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0" name="Google Shape;360;p4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1" name="Google Shape;361;p4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62" name="Google Shape;362;p4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63" name="Google Shape;363;p43"/>
          <p:cNvPicPr preferRelativeResize="0"/>
          <p:nvPr/>
        </p:nvPicPr>
        <p:blipFill>
          <a:blip r:embed="rId5">
            <a:alphaModFix/>
          </a:blip>
          <a:stretch>
            <a:fillRect/>
          </a:stretch>
        </p:blipFill>
        <p:spPr>
          <a:xfrm>
            <a:off x="3189175" y="935900"/>
            <a:ext cx="2787200" cy="2090400"/>
          </a:xfrm>
          <a:prstGeom prst="rect">
            <a:avLst/>
          </a:prstGeom>
          <a:noFill/>
          <a:ln>
            <a:noFill/>
          </a:ln>
        </p:spPr>
      </p:pic>
      <p:sp>
        <p:nvSpPr>
          <p:cNvPr id="364" name="Google Shape;364;p43"/>
          <p:cNvSpPr txBox="1"/>
          <p:nvPr/>
        </p:nvSpPr>
        <p:spPr>
          <a:xfrm>
            <a:off x="1712075" y="3276775"/>
            <a:ext cx="6133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Your project / sanity will self destruct in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pic>
        <p:nvPicPr>
          <p:cNvPr descr="A movie poster with a person and a group of people&#10;&#10;Description automatically generated" id="369" name="Google Shape;369;p4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70" name="Google Shape;370;p44"/>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371" name="Google Shape;371;p44"/>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2" name="Google Shape;372;p44"/>
          <p:cNvSpPr/>
          <p:nvPr/>
        </p:nvSpPr>
        <p:spPr>
          <a:xfrm>
            <a:off x="4375547" y="180460"/>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3" name="Google Shape;373;p4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74" name="Google Shape;374;p4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8" name="Shape 378"/>
        <p:cNvGrpSpPr/>
        <p:nvPr/>
      </p:nvGrpSpPr>
      <p:grpSpPr>
        <a:xfrm>
          <a:off x="0" y="0"/>
          <a:ext cx="0" cy="0"/>
          <a:chOff x="0" y="0"/>
          <a:chExt cx="0" cy="0"/>
        </a:xfrm>
      </p:grpSpPr>
      <p:pic>
        <p:nvPicPr>
          <p:cNvPr descr="A close up of a paper&#10;&#10;Description automatically generated" id="379" name="Google Shape;379;p4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80" name="Google Shape;380;p4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81" name="Google Shape;381;p45"/>
          <p:cNvSpPr/>
          <p:nvPr/>
        </p:nvSpPr>
        <p:spPr>
          <a:xfrm>
            <a:off x="1157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82" name="Google Shape;382;p4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3" name="Google Shape;383;p4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4" name="Google Shape;384;p4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85" name="Google Shape;385;p4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86" name="Google Shape;386;p45"/>
          <p:cNvPicPr preferRelativeResize="0"/>
          <p:nvPr/>
        </p:nvPicPr>
        <p:blipFill>
          <a:blip r:embed="rId5">
            <a:alphaModFix/>
          </a:blip>
          <a:stretch>
            <a:fillRect/>
          </a:stretch>
        </p:blipFill>
        <p:spPr>
          <a:xfrm>
            <a:off x="2482150" y="914550"/>
            <a:ext cx="3593575" cy="2239675"/>
          </a:xfrm>
          <a:prstGeom prst="rect">
            <a:avLst/>
          </a:prstGeom>
          <a:noFill/>
          <a:ln>
            <a:noFill/>
          </a:ln>
        </p:spPr>
      </p:pic>
      <p:sp>
        <p:nvSpPr>
          <p:cNvPr id="387" name="Google Shape;387;p45"/>
          <p:cNvSpPr txBox="1"/>
          <p:nvPr/>
        </p:nvSpPr>
        <p:spPr>
          <a:xfrm>
            <a:off x="1872825" y="3207975"/>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Roughly Speaking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1" name="Shape 391"/>
        <p:cNvGrpSpPr/>
        <p:nvPr/>
      </p:nvGrpSpPr>
      <p:grpSpPr>
        <a:xfrm>
          <a:off x="0" y="0"/>
          <a:ext cx="0" cy="0"/>
          <a:chOff x="0" y="0"/>
          <a:chExt cx="0" cy="0"/>
        </a:xfrm>
      </p:grpSpPr>
      <p:pic>
        <p:nvPicPr>
          <p:cNvPr descr="A close up of a paper&#10;&#10;Description automatically generated" id="392" name="Google Shape;392;p4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93" name="Google Shape;393;p4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94" name="Google Shape;394;p46"/>
          <p:cNvSpPr/>
          <p:nvPr/>
        </p:nvSpPr>
        <p:spPr>
          <a:xfrm>
            <a:off x="1157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95" name="Google Shape;395;p4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96" name="Google Shape;396;p4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97" name="Google Shape;397;p4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98" name="Google Shape;398;p4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99" name="Google Shape;399;p46"/>
          <p:cNvSpPr txBox="1"/>
          <p:nvPr/>
        </p:nvSpPr>
        <p:spPr>
          <a:xfrm>
            <a:off x="1812925" y="3327775"/>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2 Months of Zoom Meetings</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400" name="Google Shape;400;p46"/>
          <p:cNvPicPr preferRelativeResize="0"/>
          <p:nvPr/>
        </p:nvPicPr>
        <p:blipFill>
          <a:blip r:embed="rId5">
            <a:alphaModFix/>
          </a:blip>
          <a:stretch>
            <a:fillRect/>
          </a:stretch>
        </p:blipFill>
        <p:spPr>
          <a:xfrm>
            <a:off x="2636063" y="967975"/>
            <a:ext cx="3604726" cy="2318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4" name="Shape 404"/>
        <p:cNvGrpSpPr/>
        <p:nvPr/>
      </p:nvGrpSpPr>
      <p:grpSpPr>
        <a:xfrm>
          <a:off x="0" y="0"/>
          <a:ext cx="0" cy="0"/>
          <a:chOff x="0" y="0"/>
          <a:chExt cx="0" cy="0"/>
        </a:xfrm>
      </p:grpSpPr>
      <p:pic>
        <p:nvPicPr>
          <p:cNvPr descr="A close up of a paper&#10;&#10;Description automatically generated" id="405" name="Google Shape;405;p4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06" name="Google Shape;406;p4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07" name="Google Shape;407;p47"/>
          <p:cNvSpPr/>
          <p:nvPr/>
        </p:nvSpPr>
        <p:spPr>
          <a:xfrm>
            <a:off x="119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08" name="Google Shape;408;p4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09" name="Google Shape;409;p4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10" name="Google Shape;410;p4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11" name="Google Shape;411;p4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412" name="Google Shape;412;p47"/>
          <p:cNvPicPr preferRelativeResize="0"/>
          <p:nvPr/>
        </p:nvPicPr>
        <p:blipFill>
          <a:blip r:embed="rId5">
            <a:alphaModFix/>
          </a:blip>
          <a:stretch>
            <a:fillRect/>
          </a:stretch>
        </p:blipFill>
        <p:spPr>
          <a:xfrm>
            <a:off x="2229938" y="964674"/>
            <a:ext cx="4325675" cy="2431025"/>
          </a:xfrm>
          <a:prstGeom prst="rect">
            <a:avLst/>
          </a:prstGeom>
          <a:noFill/>
          <a:ln>
            <a:noFill/>
          </a:ln>
        </p:spPr>
      </p:pic>
      <p:sp>
        <p:nvSpPr>
          <p:cNvPr id="413" name="Google Shape;413;p47"/>
          <p:cNvSpPr txBox="1"/>
          <p:nvPr/>
        </p:nvSpPr>
        <p:spPr>
          <a:xfrm>
            <a:off x="1827188" y="333340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Project Delivered!</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7" name="Shape 417"/>
        <p:cNvGrpSpPr/>
        <p:nvPr/>
      </p:nvGrpSpPr>
      <p:grpSpPr>
        <a:xfrm>
          <a:off x="0" y="0"/>
          <a:ext cx="0" cy="0"/>
          <a:chOff x="0" y="0"/>
          <a:chExt cx="0" cy="0"/>
        </a:xfrm>
      </p:grpSpPr>
      <p:pic>
        <p:nvPicPr>
          <p:cNvPr descr="A close up of a paper&#10;&#10;Description automatically generated" id="418" name="Google Shape;418;p4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19" name="Google Shape;419;p4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20" name="Google Shape;420;p48"/>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21" name="Google Shape;421;p4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22" name="Google Shape;422;p4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23" name="Google Shape;423;p4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24" name="Google Shape;424;p4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425" name="Google Shape;425;p48"/>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426" name="Google Shape;426;p48"/>
          <p:cNvSpPr txBox="1"/>
          <p:nvPr/>
        </p:nvSpPr>
        <p:spPr>
          <a:xfrm>
            <a:off x="5178500" y="1729425"/>
            <a:ext cx="32895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On Reflection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0" name="Shape 430"/>
        <p:cNvGrpSpPr/>
        <p:nvPr/>
      </p:nvGrpSpPr>
      <p:grpSpPr>
        <a:xfrm>
          <a:off x="0" y="0"/>
          <a:ext cx="0" cy="0"/>
          <a:chOff x="0" y="0"/>
          <a:chExt cx="0" cy="0"/>
        </a:xfrm>
      </p:grpSpPr>
      <p:pic>
        <p:nvPicPr>
          <p:cNvPr descr="A close up of a paper&#10;&#10;Description automatically generated" id="431" name="Google Shape;431;p4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32" name="Google Shape;432;p4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33" name="Google Shape;433;p49"/>
          <p:cNvSpPr/>
          <p:nvPr/>
        </p:nvSpPr>
        <p:spPr>
          <a:xfrm>
            <a:off x="474181" y="-1804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34" name="Google Shape;434;p4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35" name="Google Shape;435;p4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36" name="Google Shape;436;p4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37" name="Google Shape;437;p4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38" name="Google Shape;438;p49"/>
          <p:cNvSpPr txBox="1"/>
          <p:nvPr/>
        </p:nvSpPr>
        <p:spPr>
          <a:xfrm>
            <a:off x="2017175" y="308605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What I should have done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439" name="Google Shape;439;p49"/>
          <p:cNvPicPr preferRelativeResize="0"/>
          <p:nvPr/>
        </p:nvPicPr>
        <p:blipFill>
          <a:blip r:embed="rId5">
            <a:alphaModFix/>
          </a:blip>
          <a:stretch>
            <a:fillRect/>
          </a:stretch>
        </p:blipFill>
        <p:spPr>
          <a:xfrm>
            <a:off x="2576250" y="1365575"/>
            <a:ext cx="3810000" cy="16002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3" name="Shape 443"/>
        <p:cNvGrpSpPr/>
        <p:nvPr/>
      </p:nvGrpSpPr>
      <p:grpSpPr>
        <a:xfrm>
          <a:off x="0" y="0"/>
          <a:ext cx="0" cy="0"/>
          <a:chOff x="0" y="0"/>
          <a:chExt cx="0" cy="0"/>
        </a:xfrm>
      </p:grpSpPr>
      <p:pic>
        <p:nvPicPr>
          <p:cNvPr descr="A close up of a paper&#10;&#10;Description automatically generated" id="444" name="Google Shape;444;p5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45" name="Google Shape;445;p5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46" name="Google Shape;446;p50"/>
          <p:cNvSpPr/>
          <p:nvPr/>
        </p:nvSpPr>
        <p:spPr>
          <a:xfrm>
            <a:off x="1068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47" name="Google Shape;447;p5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48" name="Google Shape;448;p5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49" name="Google Shape;449;p5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50" name="Google Shape;450;p5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51" name="Google Shape;451;p50"/>
          <p:cNvSpPr txBox="1"/>
          <p:nvPr/>
        </p:nvSpPr>
        <p:spPr>
          <a:xfrm>
            <a:off x="1819050" y="1744925"/>
            <a:ext cx="51312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Introduce a new User Class</a:t>
            </a:r>
            <a:br>
              <a:rPr lang="en-GB" sz="3600">
                <a:solidFill>
                  <a:srgbClr val="2D2D2D"/>
                </a:solidFill>
                <a:latin typeface="Sofia Sans Extra Condensed SemiBold"/>
                <a:ea typeface="Sofia Sans Extra Condensed SemiBold"/>
                <a:cs typeface="Sofia Sans Extra Condensed SemiBold"/>
                <a:sym typeface="Sofia Sans Extra Condensed SemiBold"/>
              </a:rPr>
            </a:br>
            <a:r>
              <a:rPr lang="en-GB" sz="3600">
                <a:solidFill>
                  <a:srgbClr val="2D2D2D"/>
                </a:solidFill>
                <a:latin typeface="Sofia Sans Extra Condensed SemiBold"/>
                <a:ea typeface="Sofia Sans Extra Condensed SemiBold"/>
                <a:cs typeface="Sofia Sans Extra Condensed SemiBold"/>
                <a:sym typeface="Sofia Sans Extra Condensed SemiBold"/>
              </a:rPr>
              <a:t>The SOFT Accountant</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5" name="Shape 455"/>
        <p:cNvGrpSpPr/>
        <p:nvPr/>
      </p:nvGrpSpPr>
      <p:grpSpPr>
        <a:xfrm>
          <a:off x="0" y="0"/>
          <a:ext cx="0" cy="0"/>
          <a:chOff x="0" y="0"/>
          <a:chExt cx="0" cy="0"/>
        </a:xfrm>
      </p:grpSpPr>
      <p:pic>
        <p:nvPicPr>
          <p:cNvPr descr="A close up of a paper&#10;&#10;Description automatically generated" id="456" name="Google Shape;456;p5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57" name="Google Shape;457;p5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58" name="Google Shape;458;p51"/>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59" name="Google Shape;459;p5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60" name="Google Shape;460;p5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61" name="Google Shape;461;p5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62" name="Google Shape;462;p5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463" name="Google Shape;463;p51"/>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464" name="Google Shape;464;p51"/>
          <p:cNvSpPr txBox="1"/>
          <p:nvPr/>
        </p:nvSpPr>
        <p:spPr>
          <a:xfrm>
            <a:off x="5178500" y="1684625"/>
            <a:ext cx="32895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There has to be a better way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8" name="Shape 468"/>
        <p:cNvGrpSpPr/>
        <p:nvPr/>
      </p:nvGrpSpPr>
      <p:grpSpPr>
        <a:xfrm>
          <a:off x="0" y="0"/>
          <a:ext cx="0" cy="0"/>
          <a:chOff x="0" y="0"/>
          <a:chExt cx="0" cy="0"/>
        </a:xfrm>
      </p:grpSpPr>
      <p:pic>
        <p:nvPicPr>
          <p:cNvPr descr="A close up of a paper&#10;&#10;Description automatically generated" id="469" name="Google Shape;469;p5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70" name="Google Shape;470;p5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71" name="Google Shape;471;p52"/>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72" name="Google Shape;472;p5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73" name="Google Shape;473;p5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74" name="Google Shape;474;p5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75" name="Google Shape;475;p5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76" name="Google Shape;476;p52"/>
          <p:cNvSpPr txBox="1"/>
          <p:nvPr/>
        </p:nvSpPr>
        <p:spPr>
          <a:xfrm>
            <a:off x="1447725" y="1605100"/>
            <a:ext cx="6610500" cy="14700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GB" sz="9000">
                <a:solidFill>
                  <a:srgbClr val="2D2D2D"/>
                </a:solidFill>
                <a:latin typeface="Sofia Sans Extra Condensed ExtraBold"/>
                <a:ea typeface="Sofia Sans Extra Condensed ExtraBold"/>
                <a:cs typeface="Sofia Sans Extra Condensed ExtraBold"/>
                <a:sym typeface="Sofia Sans Extra Condensed ExtraBold"/>
              </a:rPr>
              <a:t>THE END</a:t>
            </a:r>
            <a:r>
              <a:rPr lang="en-GB" sz="9100">
                <a:solidFill>
                  <a:srgbClr val="2D2D2D"/>
                </a:solidFill>
                <a:latin typeface="Sofia Sans Extra Condensed ExtraBold"/>
                <a:ea typeface="Sofia Sans Extra Condensed ExtraBold"/>
                <a:cs typeface="Sofia Sans Extra Condensed ExtraBold"/>
                <a:sym typeface="Sofia Sans Extra Condensed ExtraBold"/>
              </a:rPr>
              <a:t> - Part 1</a:t>
            </a:r>
            <a:endParaRPr sz="100">
              <a:latin typeface="Sofia Sans Extra Condensed ExtraBold"/>
              <a:ea typeface="Sofia Sans Extra Condensed ExtraBold"/>
              <a:cs typeface="Sofia Sans Extra Condensed ExtraBold"/>
              <a:sym typeface="Sofia Sans Extra Condensed Extra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8" name="Shape 138"/>
        <p:cNvGrpSpPr/>
        <p:nvPr/>
      </p:nvGrpSpPr>
      <p:grpSpPr>
        <a:xfrm>
          <a:off x="0" y="0"/>
          <a:ext cx="0" cy="0"/>
          <a:chOff x="0" y="0"/>
          <a:chExt cx="0" cy="0"/>
        </a:xfrm>
      </p:grpSpPr>
      <p:pic>
        <p:nvPicPr>
          <p:cNvPr descr="A close up of a paper&#10;&#10;Description automatically generated" id="139" name="Google Shape;139;p2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40" name="Google Shape;140;p2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41" name="Google Shape;141;p26"/>
          <p:cNvSpPr/>
          <p:nvPr/>
        </p:nvSpPr>
        <p:spPr>
          <a:xfrm>
            <a:off x="-9469" y="-447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42" name="Google Shape;142;p2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3" name="Google Shape;143;p2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4" name="Google Shape;144;p2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5" name="Google Shape;145;p2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6" name="Google Shape;146;p26"/>
          <p:cNvSpPr txBox="1"/>
          <p:nvPr/>
        </p:nvSpPr>
        <p:spPr>
          <a:xfrm>
            <a:off x="4652500" y="1027200"/>
            <a:ext cx="33528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Shameless Self-Plug</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pic>
        <p:nvPicPr>
          <p:cNvPr id="147" name="Google Shape;147;p26"/>
          <p:cNvPicPr preferRelativeResize="0"/>
          <p:nvPr/>
        </p:nvPicPr>
        <p:blipFill>
          <a:blip r:embed="rId5">
            <a:alphaModFix/>
          </a:blip>
          <a:stretch>
            <a:fillRect/>
          </a:stretch>
        </p:blipFill>
        <p:spPr>
          <a:xfrm>
            <a:off x="1436025" y="1027200"/>
            <a:ext cx="2142075" cy="2858400"/>
          </a:xfrm>
          <a:prstGeom prst="rect">
            <a:avLst/>
          </a:prstGeom>
          <a:noFill/>
          <a:ln>
            <a:noFill/>
          </a:ln>
        </p:spPr>
      </p:pic>
      <p:sp>
        <p:nvSpPr>
          <p:cNvPr id="148" name="Google Shape;148;p26"/>
          <p:cNvSpPr txBox="1"/>
          <p:nvPr/>
        </p:nvSpPr>
        <p:spPr>
          <a:xfrm>
            <a:off x="3971675" y="2066325"/>
            <a:ext cx="4866300" cy="23397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Francis Chung</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Co-Organiser of Alt.Net and DDD-AU Meetups</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30 years in the industry</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Fun Fact</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1" marL="9144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My first computer was an Apple II</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1" marL="9144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Am I a real Apple Fanboi?</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pic>
        <p:nvPicPr>
          <p:cNvPr descr="A movie poster with a person and a group of people&#10;&#10;Description automatically generated" id="481" name="Google Shape;481;p53"/>
          <p:cNvPicPr preferRelativeResize="0"/>
          <p:nvPr/>
        </p:nvPicPr>
        <p:blipFill rotWithShape="1">
          <a:blip r:embed="rId3">
            <a:alphaModFix/>
          </a:blip>
          <a:srcRect b="0" l="0" r="0" t="0"/>
          <a:stretch/>
        </p:blipFill>
        <p:spPr>
          <a:xfrm>
            <a:off x="-504925" y="180450"/>
            <a:ext cx="9144000" cy="5143500"/>
          </a:xfrm>
          <a:prstGeom prst="rect">
            <a:avLst/>
          </a:prstGeom>
          <a:noFill/>
          <a:ln>
            <a:noFill/>
          </a:ln>
        </p:spPr>
      </p:pic>
      <p:sp>
        <p:nvSpPr>
          <p:cNvPr id="482" name="Google Shape;482;p53"/>
          <p:cNvSpPr txBox="1"/>
          <p:nvPr/>
        </p:nvSpPr>
        <p:spPr>
          <a:xfrm rot="-2700000">
            <a:off x="5407547" y="1916795"/>
            <a:ext cx="3922321" cy="638942"/>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Part 2 - Deeper Dive</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483" name="Google Shape;483;p5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84" name="Google Shape;484;p53"/>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85" name="Google Shape;485;p5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86" name="Google Shape;486;p5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pic>
        <p:nvPicPr>
          <p:cNvPr id="491" name="Google Shape;491;p54"/>
          <p:cNvPicPr preferRelativeResize="0"/>
          <p:nvPr/>
        </p:nvPicPr>
        <p:blipFill>
          <a:blip r:embed="rId3">
            <a:alphaModFix/>
          </a:blip>
          <a:stretch>
            <a:fillRect/>
          </a:stretch>
        </p:blipFill>
        <p:spPr>
          <a:xfrm>
            <a:off x="0" y="0"/>
            <a:ext cx="1196575" cy="1196575"/>
          </a:xfrm>
          <a:prstGeom prst="rect">
            <a:avLst/>
          </a:prstGeom>
          <a:noFill/>
          <a:ln>
            <a:noFill/>
          </a:ln>
        </p:spPr>
      </p:pic>
      <p:sp>
        <p:nvSpPr>
          <p:cNvPr id="492" name="Google Shape;492;p54"/>
          <p:cNvSpPr txBox="1"/>
          <p:nvPr/>
        </p:nvSpPr>
        <p:spPr>
          <a:xfrm>
            <a:off x="3677100" y="192700"/>
            <a:ext cx="18951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Agenda</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93" name="Google Shape;493;p54"/>
          <p:cNvSpPr txBox="1"/>
          <p:nvPr/>
        </p:nvSpPr>
        <p:spPr>
          <a:xfrm>
            <a:off x="1946675" y="1617975"/>
            <a:ext cx="5134500" cy="29553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Permissions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Intro - AuthN vs AuthZ</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Different Access Control Models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Examples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Q&amp;A</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Accrual Beating</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pic>
        <p:nvPicPr>
          <p:cNvPr id="498" name="Google Shape;498;p55"/>
          <p:cNvPicPr preferRelativeResize="0"/>
          <p:nvPr/>
        </p:nvPicPr>
        <p:blipFill>
          <a:blip r:embed="rId3">
            <a:alphaModFix/>
          </a:blip>
          <a:stretch>
            <a:fillRect/>
          </a:stretch>
        </p:blipFill>
        <p:spPr>
          <a:xfrm>
            <a:off x="0" y="0"/>
            <a:ext cx="1196575" cy="1196575"/>
          </a:xfrm>
          <a:prstGeom prst="rect">
            <a:avLst/>
          </a:prstGeom>
          <a:noFill/>
          <a:ln>
            <a:noFill/>
          </a:ln>
        </p:spPr>
      </p:pic>
      <p:sp>
        <p:nvSpPr>
          <p:cNvPr id="499" name="Google Shape;499;p55"/>
          <p:cNvSpPr txBox="1"/>
          <p:nvPr/>
        </p:nvSpPr>
        <p:spPr>
          <a:xfrm>
            <a:off x="1946675" y="1617975"/>
            <a:ext cx="5134500" cy="1569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(AuthN)</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vs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Authorization     (AuthZ)</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pic>
        <p:nvPicPr>
          <p:cNvPr id="504" name="Google Shape;504;p56"/>
          <p:cNvPicPr preferRelativeResize="0"/>
          <p:nvPr/>
        </p:nvPicPr>
        <p:blipFill>
          <a:blip r:embed="rId3">
            <a:alphaModFix/>
          </a:blip>
          <a:stretch>
            <a:fillRect/>
          </a:stretch>
        </p:blipFill>
        <p:spPr>
          <a:xfrm>
            <a:off x="0" y="0"/>
            <a:ext cx="1196575" cy="1196575"/>
          </a:xfrm>
          <a:prstGeom prst="rect">
            <a:avLst/>
          </a:prstGeom>
          <a:noFill/>
          <a:ln>
            <a:noFill/>
          </a:ln>
        </p:spPr>
      </p:pic>
      <p:sp>
        <p:nvSpPr>
          <p:cNvPr id="505" name="Google Shape;505;p56"/>
          <p:cNvSpPr txBox="1"/>
          <p:nvPr/>
        </p:nvSpPr>
        <p:spPr>
          <a:xfrm>
            <a:off x="1963475" y="1479600"/>
            <a:ext cx="5134500" cy="2031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(AuthN)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br>
              <a:rPr lang="en-GB" sz="3000">
                <a:solidFill>
                  <a:srgbClr val="2D2D2D"/>
                </a:solidFill>
                <a:latin typeface="Sofia Sans Extra Condensed SemiBold"/>
                <a:ea typeface="Sofia Sans Extra Condensed SemiBold"/>
                <a:cs typeface="Sofia Sans Extra Condensed SemiBold"/>
                <a:sym typeface="Sofia Sans Extra Condensed SemiBold"/>
              </a:rPr>
            </a:b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Are you who you say you are?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pic>
        <p:nvPicPr>
          <p:cNvPr id="510" name="Google Shape;510;p57"/>
          <p:cNvPicPr preferRelativeResize="0"/>
          <p:nvPr/>
        </p:nvPicPr>
        <p:blipFill>
          <a:blip r:embed="rId3">
            <a:alphaModFix/>
          </a:blip>
          <a:stretch>
            <a:fillRect/>
          </a:stretch>
        </p:blipFill>
        <p:spPr>
          <a:xfrm>
            <a:off x="0" y="0"/>
            <a:ext cx="1196575" cy="1196575"/>
          </a:xfrm>
          <a:prstGeom prst="rect">
            <a:avLst/>
          </a:prstGeom>
          <a:noFill/>
          <a:ln>
            <a:noFill/>
          </a:ln>
        </p:spPr>
      </p:pic>
      <p:sp>
        <p:nvSpPr>
          <p:cNvPr id="511" name="Google Shape;511;p57"/>
          <p:cNvSpPr txBox="1"/>
          <p:nvPr/>
        </p:nvSpPr>
        <p:spPr>
          <a:xfrm>
            <a:off x="2039675" y="1479600"/>
            <a:ext cx="5134500" cy="110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(AuthN)</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512" name="Google Shape;512;p57"/>
          <p:cNvPicPr preferRelativeResize="0"/>
          <p:nvPr/>
        </p:nvPicPr>
        <p:blipFill>
          <a:blip r:embed="rId4">
            <a:alphaModFix/>
          </a:blip>
          <a:stretch>
            <a:fillRect/>
          </a:stretch>
        </p:blipFill>
        <p:spPr>
          <a:xfrm>
            <a:off x="2120275" y="2245877"/>
            <a:ext cx="5231950" cy="22219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pic>
        <p:nvPicPr>
          <p:cNvPr id="517" name="Google Shape;517;p58"/>
          <p:cNvPicPr preferRelativeResize="0"/>
          <p:nvPr/>
        </p:nvPicPr>
        <p:blipFill>
          <a:blip r:embed="rId3">
            <a:alphaModFix/>
          </a:blip>
          <a:stretch>
            <a:fillRect/>
          </a:stretch>
        </p:blipFill>
        <p:spPr>
          <a:xfrm>
            <a:off x="0" y="0"/>
            <a:ext cx="1196575" cy="1196575"/>
          </a:xfrm>
          <a:prstGeom prst="rect">
            <a:avLst/>
          </a:prstGeom>
          <a:noFill/>
          <a:ln>
            <a:noFill/>
          </a:ln>
        </p:spPr>
      </p:pic>
      <p:sp>
        <p:nvSpPr>
          <p:cNvPr id="518" name="Google Shape;518;p58"/>
          <p:cNvSpPr txBox="1"/>
          <p:nvPr/>
        </p:nvSpPr>
        <p:spPr>
          <a:xfrm>
            <a:off x="1929750" y="1068100"/>
            <a:ext cx="5134500" cy="2955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Authorization (AuthZ) </a:t>
            </a:r>
            <a:r>
              <a:rPr lang="en-GB" sz="3000">
                <a:solidFill>
                  <a:srgbClr val="2D2D2D"/>
                </a:solidFill>
                <a:latin typeface="Sofia Sans Extra Condensed SemiBold"/>
                <a:ea typeface="Sofia Sans Extra Condensed SemiBold"/>
                <a:cs typeface="Sofia Sans Extra Condensed SemiBold"/>
                <a:sym typeface="Sofia Sans Extra Condensed SemiBold"/>
              </a:rPr>
              <a:t>-</a:t>
            </a:r>
            <a:br>
              <a:rPr lang="en-GB" sz="3000">
                <a:solidFill>
                  <a:srgbClr val="2D2D2D"/>
                </a:solidFill>
                <a:latin typeface="Sofia Sans Extra Condensed SemiBold"/>
                <a:ea typeface="Sofia Sans Extra Condensed SemiBold"/>
                <a:cs typeface="Sofia Sans Extra Condensed SemiBold"/>
                <a:sym typeface="Sofia Sans Extra Condensed SemiBold"/>
              </a:rPr>
            </a:b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As user X =&gt;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What are you allowed to do?</a:t>
            </a: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What AREN’T you </a:t>
            </a:r>
            <a:r>
              <a:rPr lang="en-GB" sz="3000">
                <a:solidFill>
                  <a:srgbClr val="2D2D2D"/>
                </a:solidFill>
                <a:latin typeface="Sofia Sans Extra Condensed SemiBold"/>
                <a:ea typeface="Sofia Sans Extra Condensed SemiBold"/>
                <a:cs typeface="Sofia Sans Extra Condensed SemiBold"/>
                <a:sym typeface="Sofia Sans Extra Condensed SemiBold"/>
              </a:rPr>
              <a:t>allowed</a:t>
            </a:r>
            <a:r>
              <a:rPr lang="en-GB" sz="3000">
                <a:solidFill>
                  <a:srgbClr val="2D2D2D"/>
                </a:solidFill>
                <a:latin typeface="Sofia Sans Extra Condensed SemiBold"/>
                <a:ea typeface="Sofia Sans Extra Condensed SemiBold"/>
                <a:cs typeface="Sofia Sans Extra Condensed SemiBold"/>
                <a:sym typeface="Sofia Sans Extra Condensed SemiBold"/>
              </a:rPr>
              <a:t> to do?</a:t>
            </a:r>
            <a:endParaRPr i="1"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pic>
        <p:nvPicPr>
          <p:cNvPr id="523" name="Google Shape;523;p59"/>
          <p:cNvPicPr preferRelativeResize="0"/>
          <p:nvPr/>
        </p:nvPicPr>
        <p:blipFill>
          <a:blip r:embed="rId3">
            <a:alphaModFix/>
          </a:blip>
          <a:stretch>
            <a:fillRect/>
          </a:stretch>
        </p:blipFill>
        <p:spPr>
          <a:xfrm>
            <a:off x="0" y="0"/>
            <a:ext cx="1196575" cy="1196575"/>
          </a:xfrm>
          <a:prstGeom prst="rect">
            <a:avLst/>
          </a:prstGeom>
          <a:noFill/>
          <a:ln>
            <a:noFill/>
          </a:ln>
        </p:spPr>
      </p:pic>
      <p:sp>
        <p:nvSpPr>
          <p:cNvPr id="524" name="Google Shape;524;p59"/>
          <p:cNvSpPr txBox="1"/>
          <p:nvPr/>
        </p:nvSpPr>
        <p:spPr>
          <a:xfrm>
            <a:off x="1946675" y="1617975"/>
            <a:ext cx="5134500" cy="1616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strike="sngStrike">
                <a:solidFill>
                  <a:srgbClr val="2D2D2D"/>
                </a:solidFill>
                <a:latin typeface="Sofia Sans Extra Condensed SemiBold"/>
                <a:ea typeface="Sofia Sans Extra Condensed SemiBold"/>
                <a:cs typeface="Sofia Sans Extra Condensed SemiBold"/>
                <a:sym typeface="Sofia Sans Extra Condensed SemiBold"/>
              </a:rPr>
              <a:t>Authentication (AuthN)</a:t>
            </a:r>
            <a:endParaRPr sz="3000" strike="sngStrike">
              <a:solidFill>
                <a:srgbClr val="2D2D2D"/>
              </a:solidFill>
              <a:latin typeface="Sofia Sans Extra Condensed SemiBold"/>
              <a:ea typeface="Sofia Sans Extra Condensed SemiBold"/>
              <a:cs typeface="Sofia Sans Extra Condensed SemiBold"/>
              <a:sym typeface="Sofia Sans Extra Condensed SemiBold"/>
            </a:endParaRPr>
          </a:p>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vs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300">
                <a:solidFill>
                  <a:srgbClr val="2D2D2D"/>
                </a:solidFill>
                <a:latin typeface="Sofia Sans Extra Condensed SemiBold"/>
                <a:ea typeface="Sofia Sans Extra Condensed SemiBold"/>
                <a:cs typeface="Sofia Sans Extra Condensed SemiBold"/>
                <a:sym typeface="Sofia Sans Extra Condensed SemiBold"/>
              </a:rPr>
              <a:t>Authorization (AuthZ)</a:t>
            </a:r>
            <a:endParaRPr sz="33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pic>
        <p:nvPicPr>
          <p:cNvPr id="529" name="Google Shape;529;p60"/>
          <p:cNvPicPr preferRelativeResize="0"/>
          <p:nvPr/>
        </p:nvPicPr>
        <p:blipFill>
          <a:blip r:embed="rId3">
            <a:alphaModFix/>
          </a:blip>
          <a:stretch>
            <a:fillRect/>
          </a:stretch>
        </p:blipFill>
        <p:spPr>
          <a:xfrm>
            <a:off x="0" y="0"/>
            <a:ext cx="1196575" cy="1196575"/>
          </a:xfrm>
          <a:prstGeom prst="rect">
            <a:avLst/>
          </a:prstGeom>
          <a:noFill/>
          <a:ln>
            <a:noFill/>
          </a:ln>
        </p:spPr>
      </p:pic>
      <p:sp>
        <p:nvSpPr>
          <p:cNvPr id="530" name="Google Shape;530;p60"/>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31" name="Google Shape;531;p60"/>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AuthN/AuthZ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532" name="Google Shape;532;p60"/>
          <p:cNvPicPr preferRelativeResize="0"/>
          <p:nvPr/>
        </p:nvPicPr>
        <p:blipFill>
          <a:blip r:embed="rId4">
            <a:alphaModFix/>
          </a:blip>
          <a:stretch>
            <a:fillRect/>
          </a:stretch>
        </p:blipFill>
        <p:spPr>
          <a:xfrm>
            <a:off x="866250" y="906000"/>
            <a:ext cx="6976451" cy="39208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pic>
        <p:nvPicPr>
          <p:cNvPr id="537" name="Google Shape;537;p61"/>
          <p:cNvPicPr preferRelativeResize="0"/>
          <p:nvPr/>
        </p:nvPicPr>
        <p:blipFill>
          <a:blip r:embed="rId3">
            <a:alphaModFix/>
          </a:blip>
          <a:stretch>
            <a:fillRect/>
          </a:stretch>
        </p:blipFill>
        <p:spPr>
          <a:xfrm>
            <a:off x="0" y="0"/>
            <a:ext cx="1196575" cy="1196575"/>
          </a:xfrm>
          <a:prstGeom prst="rect">
            <a:avLst/>
          </a:prstGeom>
          <a:noFill/>
          <a:ln>
            <a:noFill/>
          </a:ln>
        </p:spPr>
      </p:pic>
      <p:sp>
        <p:nvSpPr>
          <p:cNvPr id="538" name="Google Shape;538;p61"/>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39" name="Google Shape;539;p61"/>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AuthN/AuthZ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540" name="Google Shape;540;p61"/>
          <p:cNvPicPr preferRelativeResize="0"/>
          <p:nvPr/>
        </p:nvPicPr>
        <p:blipFill>
          <a:blip r:embed="rId4">
            <a:alphaModFix/>
          </a:blip>
          <a:stretch>
            <a:fillRect/>
          </a:stretch>
        </p:blipFill>
        <p:spPr>
          <a:xfrm>
            <a:off x="866250" y="906000"/>
            <a:ext cx="6976451" cy="3920850"/>
          </a:xfrm>
          <a:prstGeom prst="rect">
            <a:avLst/>
          </a:prstGeom>
          <a:noFill/>
          <a:ln>
            <a:noFill/>
          </a:ln>
        </p:spPr>
      </p:pic>
      <p:sp>
        <p:nvSpPr>
          <p:cNvPr id="541" name="Google Shape;541;p61"/>
          <p:cNvSpPr txBox="1"/>
          <p:nvPr/>
        </p:nvSpPr>
        <p:spPr>
          <a:xfrm>
            <a:off x="1624275" y="4399050"/>
            <a:ext cx="3417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1                                        2                                       3</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542" name="Google Shape;542;p61"/>
          <p:cNvSpPr txBox="1"/>
          <p:nvPr/>
        </p:nvSpPr>
        <p:spPr>
          <a:xfrm>
            <a:off x="6175600" y="4255225"/>
            <a:ext cx="397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4</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543" name="Google Shape;543;p61"/>
          <p:cNvSpPr txBox="1"/>
          <p:nvPr/>
        </p:nvSpPr>
        <p:spPr>
          <a:xfrm>
            <a:off x="7207675" y="3756100"/>
            <a:ext cx="397500" cy="24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544" name="Google Shape;544;p61"/>
          <p:cNvSpPr txBox="1"/>
          <p:nvPr/>
        </p:nvSpPr>
        <p:spPr>
          <a:xfrm>
            <a:off x="7114600" y="3722275"/>
            <a:ext cx="304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5</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545" name="Google Shape;545;p61"/>
          <p:cNvSpPr txBox="1"/>
          <p:nvPr/>
        </p:nvSpPr>
        <p:spPr>
          <a:xfrm>
            <a:off x="7300675" y="2510250"/>
            <a:ext cx="304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6</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pic>
        <p:nvPicPr>
          <p:cNvPr id="550" name="Google Shape;550;p62"/>
          <p:cNvPicPr preferRelativeResize="0"/>
          <p:nvPr/>
        </p:nvPicPr>
        <p:blipFill>
          <a:blip r:embed="rId3">
            <a:alphaModFix/>
          </a:blip>
          <a:stretch>
            <a:fillRect/>
          </a:stretch>
        </p:blipFill>
        <p:spPr>
          <a:xfrm>
            <a:off x="0" y="0"/>
            <a:ext cx="1196575" cy="1196575"/>
          </a:xfrm>
          <a:prstGeom prst="rect">
            <a:avLst/>
          </a:prstGeom>
          <a:noFill/>
          <a:ln>
            <a:noFill/>
          </a:ln>
        </p:spPr>
      </p:pic>
      <p:sp>
        <p:nvSpPr>
          <p:cNvPr id="551" name="Google Shape;551;p62"/>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52" name="Google Shape;552;p62"/>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AuthN/AuthZ@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553" name="Google Shape;553;p62"/>
          <p:cNvPicPr preferRelativeResize="0"/>
          <p:nvPr/>
        </p:nvPicPr>
        <p:blipFill>
          <a:blip r:embed="rId4">
            <a:alphaModFix/>
          </a:blip>
          <a:stretch>
            <a:fillRect/>
          </a:stretch>
        </p:blipFill>
        <p:spPr>
          <a:xfrm>
            <a:off x="866250" y="906000"/>
            <a:ext cx="6976451" cy="3920850"/>
          </a:xfrm>
          <a:prstGeom prst="rect">
            <a:avLst/>
          </a:prstGeom>
          <a:noFill/>
          <a:ln>
            <a:noFill/>
          </a:ln>
        </p:spPr>
      </p:pic>
      <p:sp>
        <p:nvSpPr>
          <p:cNvPr id="554" name="Google Shape;554;p62"/>
          <p:cNvSpPr/>
          <p:nvPr/>
        </p:nvSpPr>
        <p:spPr>
          <a:xfrm>
            <a:off x="3425225" y="1690125"/>
            <a:ext cx="1858500" cy="795600"/>
          </a:xfrm>
          <a:prstGeom prst="wedgeEllipse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latin typeface="Sofia Sans Extra Condensed SemiBold"/>
                <a:ea typeface="Sofia Sans Extra Condensed SemiBold"/>
                <a:cs typeface="Sofia Sans Extra Condensed SemiBold"/>
                <a:sym typeface="Sofia Sans Extra Condensed SemiBold"/>
              </a:rPr>
              <a:t>Everything depends on Masterlock</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pic>
        <p:nvPicPr>
          <p:cNvPr descr="A close up of a paper&#10;&#10;Description automatically generated" id="153" name="Google Shape;153;p2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54" name="Google Shape;154;p2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55" name="Google Shape;155;p27"/>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56" name="Google Shape;156;p2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7" name="Google Shape;157;p2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8" name="Google Shape;158;p2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59" name="Google Shape;159;p2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60" name="Google Shape;160;p27"/>
          <p:cNvSpPr txBox="1"/>
          <p:nvPr/>
        </p:nvSpPr>
        <p:spPr>
          <a:xfrm>
            <a:off x="3061275" y="1681700"/>
            <a:ext cx="30000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Once upon a time ….</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pic>
        <p:nvPicPr>
          <p:cNvPr id="559" name="Google Shape;559;p63"/>
          <p:cNvPicPr preferRelativeResize="0"/>
          <p:nvPr/>
        </p:nvPicPr>
        <p:blipFill>
          <a:blip r:embed="rId3">
            <a:alphaModFix/>
          </a:blip>
          <a:stretch>
            <a:fillRect/>
          </a:stretch>
        </p:blipFill>
        <p:spPr>
          <a:xfrm>
            <a:off x="0" y="0"/>
            <a:ext cx="1196575" cy="1196575"/>
          </a:xfrm>
          <a:prstGeom prst="rect">
            <a:avLst/>
          </a:prstGeom>
          <a:noFill/>
          <a:ln>
            <a:noFill/>
          </a:ln>
        </p:spPr>
      </p:pic>
      <p:sp>
        <p:nvSpPr>
          <p:cNvPr id="560" name="Google Shape;560;p63"/>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61" name="Google Shape;561;p63"/>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Tech Stack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62" name="Google Shape;562;p63"/>
          <p:cNvSpPr txBox="1"/>
          <p:nvPr/>
        </p:nvSpPr>
        <p:spPr>
          <a:xfrm>
            <a:off x="1378000" y="1196575"/>
            <a:ext cx="7479900" cy="21087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Express.js, React - UI</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Python - Backend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(AuthN + AuthZ) - Ruby on Rails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pic>
        <p:nvPicPr>
          <p:cNvPr id="567" name="Google Shape;567;p64"/>
          <p:cNvPicPr preferRelativeResize="0"/>
          <p:nvPr/>
        </p:nvPicPr>
        <p:blipFill>
          <a:blip r:embed="rId3">
            <a:alphaModFix/>
          </a:blip>
          <a:stretch>
            <a:fillRect/>
          </a:stretch>
        </p:blipFill>
        <p:spPr>
          <a:xfrm>
            <a:off x="0" y="0"/>
            <a:ext cx="1196575" cy="1196575"/>
          </a:xfrm>
          <a:prstGeom prst="rect">
            <a:avLst/>
          </a:prstGeom>
          <a:noFill/>
          <a:ln>
            <a:noFill/>
          </a:ln>
        </p:spPr>
      </p:pic>
      <p:sp>
        <p:nvSpPr>
          <p:cNvPr id="568" name="Google Shape;568;p64"/>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69" name="Google Shape;569;p64"/>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Center of it all</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70" name="Google Shape;570;p64"/>
          <p:cNvSpPr txBox="1"/>
          <p:nvPr/>
        </p:nvSpPr>
        <p:spPr>
          <a:xfrm>
            <a:off x="1352625" y="1196575"/>
            <a:ext cx="7479900" cy="21087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Devise (AuthN), Pundit (AuthZ)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50ms is expected norm for AuthZ calls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457200" lvl="0" marL="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pic>
        <p:nvPicPr>
          <p:cNvPr id="575" name="Google Shape;575;p65"/>
          <p:cNvPicPr preferRelativeResize="0"/>
          <p:nvPr/>
        </p:nvPicPr>
        <p:blipFill>
          <a:blip r:embed="rId3">
            <a:alphaModFix/>
          </a:blip>
          <a:stretch>
            <a:fillRect/>
          </a:stretch>
        </p:blipFill>
        <p:spPr>
          <a:xfrm>
            <a:off x="0" y="0"/>
            <a:ext cx="1196575" cy="1196575"/>
          </a:xfrm>
          <a:prstGeom prst="rect">
            <a:avLst/>
          </a:prstGeom>
          <a:noFill/>
          <a:ln>
            <a:noFill/>
          </a:ln>
        </p:spPr>
      </p:pic>
      <p:sp>
        <p:nvSpPr>
          <p:cNvPr id="576" name="Google Shape;576;p65"/>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77" name="Google Shape;577;p65"/>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Center of it all</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78" name="Google Shape;578;p65"/>
          <p:cNvSpPr txBox="1"/>
          <p:nvPr/>
        </p:nvSpPr>
        <p:spPr>
          <a:xfrm>
            <a:off x="1352625" y="1196575"/>
            <a:ext cx="7479900" cy="28782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Devise (AuthN), Pundit (AuthZ)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50ms is expected norm for AuthZ calls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Masterlock’s calls were getting slower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DataDog Threshold increased from  250ms -&gt; 600ms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45720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-&gt; AuthZ Calls were taking up to 600ms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pic>
        <p:nvPicPr>
          <p:cNvPr id="583" name="Google Shape;583;p66"/>
          <p:cNvPicPr preferRelativeResize="0"/>
          <p:nvPr/>
        </p:nvPicPr>
        <p:blipFill>
          <a:blip r:embed="rId3">
            <a:alphaModFix/>
          </a:blip>
          <a:stretch>
            <a:fillRect/>
          </a:stretch>
        </p:blipFill>
        <p:spPr>
          <a:xfrm>
            <a:off x="0" y="0"/>
            <a:ext cx="1196575" cy="1196575"/>
          </a:xfrm>
          <a:prstGeom prst="rect">
            <a:avLst/>
          </a:prstGeom>
          <a:noFill/>
          <a:ln>
            <a:noFill/>
          </a:ln>
        </p:spPr>
      </p:pic>
      <p:sp>
        <p:nvSpPr>
          <p:cNvPr id="584" name="Google Shape;584;p66"/>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85" name="Google Shape;585;p66"/>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Center of it all</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86" name="Google Shape;586;p66"/>
          <p:cNvSpPr txBox="1"/>
          <p:nvPr/>
        </p:nvSpPr>
        <p:spPr>
          <a:xfrm>
            <a:off x="1352625" y="1196575"/>
            <a:ext cx="74799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Devise (AuthN), Pundit (AuthZ)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50ms is expected norm for AuthZ calls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Masterlock’s calls were getting slower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DataDog Threshold increased from  250ms -&gt; 600ms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45720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-&gt; AuthZ Calls were taking up to 600ms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Increased AuthZ calls impacting UX negatively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Decentralised Mess -&gt; Role Data with MasterLock (Pundit), Role Logic stored with each Application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pic>
        <p:nvPicPr>
          <p:cNvPr id="591" name="Google Shape;591;p67"/>
          <p:cNvPicPr preferRelativeResize="0"/>
          <p:nvPr/>
        </p:nvPicPr>
        <p:blipFill>
          <a:blip r:embed="rId3">
            <a:alphaModFix/>
          </a:blip>
          <a:stretch>
            <a:fillRect/>
          </a:stretch>
        </p:blipFill>
        <p:spPr>
          <a:xfrm>
            <a:off x="0" y="0"/>
            <a:ext cx="1196575" cy="1196575"/>
          </a:xfrm>
          <a:prstGeom prst="rect">
            <a:avLst/>
          </a:prstGeom>
          <a:noFill/>
          <a:ln>
            <a:noFill/>
          </a:ln>
        </p:spPr>
      </p:pic>
      <p:sp>
        <p:nvSpPr>
          <p:cNvPr id="592" name="Google Shape;592;p67"/>
          <p:cNvSpPr txBox="1"/>
          <p:nvPr/>
        </p:nvSpPr>
        <p:spPr>
          <a:xfrm>
            <a:off x="1847675" y="828975"/>
            <a:ext cx="5013600" cy="443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solidFill>
                  <a:srgbClr val="080808"/>
                </a:solidFill>
                <a:highlight>
                  <a:schemeClr val="lt1"/>
                </a:highlight>
                <a:latin typeface="Courier New"/>
                <a:ea typeface="Courier New"/>
                <a:cs typeface="Courier New"/>
                <a:sym typeface="Courier New"/>
              </a:rPr>
              <a:t>Typical API Endpoint Call:-</a:t>
            </a:r>
            <a:br>
              <a:rPr b="1" lang="en-GB" sz="1000">
                <a:solidFill>
                  <a:srgbClr val="0033B3"/>
                </a:solidFill>
                <a:highlight>
                  <a:schemeClr val="lt1"/>
                </a:highlight>
                <a:latin typeface="Courier New"/>
                <a:ea typeface="Courier New"/>
                <a:cs typeface="Courier New"/>
                <a:sym typeface="Courier New"/>
              </a:rPr>
            </a:br>
            <a:br>
              <a:rPr b="1" lang="en-GB" sz="1000">
                <a:solidFill>
                  <a:srgbClr val="0033B3"/>
                </a:solidFill>
                <a:highlight>
                  <a:schemeClr val="lt1"/>
                </a:highlight>
                <a:latin typeface="Courier New"/>
                <a:ea typeface="Courier New"/>
                <a:cs typeface="Courier New"/>
                <a:sym typeface="Courier New"/>
              </a:rPr>
            </a:br>
            <a:r>
              <a:rPr b="1" lang="en-GB" sz="1000">
                <a:solidFill>
                  <a:srgbClr val="0033B3"/>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put(self, business_uuid):</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if not </a:t>
            </a:r>
            <a:r>
              <a:rPr b="1" lang="en-GB" sz="1000">
                <a:solidFill>
                  <a:srgbClr val="080808"/>
                </a:solidFill>
                <a:highlight>
                  <a:schemeClr val="lt1"/>
                </a:highlight>
                <a:latin typeface="Courier New"/>
                <a:ea typeface="Courier New"/>
                <a:cs typeface="Courier New"/>
                <a:sym typeface="Courier New"/>
              </a:rPr>
              <a:t>self.permission.can_update():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raise </a:t>
            </a:r>
            <a:r>
              <a:rPr b="1" lang="en-GB" sz="1000">
                <a:solidFill>
                  <a:srgbClr val="080808"/>
                </a:solidFill>
                <a:highlight>
                  <a:schemeClr val="lt1"/>
                </a:highlight>
                <a:latin typeface="Courier New"/>
                <a:ea typeface="Courier New"/>
                <a:cs typeface="Courier New"/>
                <a:sym typeface="Courier New"/>
              </a:rPr>
              <a:t>ForbiddenError</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i="1" lang="en-GB" sz="1000">
                <a:solidFill>
                  <a:srgbClr val="8C8C8C"/>
                </a:solidFill>
                <a:highlight>
                  <a:schemeClr val="lt1"/>
                </a:highlight>
                <a:latin typeface="Courier New"/>
                <a:ea typeface="Courier New"/>
                <a:cs typeface="Courier New"/>
                <a:sym typeface="Courier New"/>
              </a:rPr>
              <a:t>#  ... do some updates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200">
                <a:solidFill>
                  <a:srgbClr val="080808"/>
                </a:solidFill>
                <a:highlight>
                  <a:schemeClr val="lt1"/>
                </a:highlight>
                <a:latin typeface="Courier New"/>
                <a:ea typeface="Courier New"/>
                <a:cs typeface="Courier New"/>
                <a:sym typeface="Courier New"/>
              </a:rPr>
              <a:t>Typical Authorization Check:-</a:t>
            </a:r>
            <a:endParaRPr b="1" sz="12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sz="1200">
              <a:solidFill>
                <a:srgbClr val="080808"/>
              </a:solidFill>
              <a:highlight>
                <a:schemeClr val="lt1"/>
              </a:highlight>
              <a:latin typeface="Courier New"/>
              <a:ea typeface="Courier New"/>
              <a:cs typeface="Courier New"/>
              <a:sym typeface="Courier New"/>
            </a:endParaRPr>
          </a:p>
          <a:p>
            <a:pPr indent="457200" lvl="0" marL="0" rtl="0" algn="l">
              <a:spcBef>
                <a:spcPts val="0"/>
              </a:spcBef>
              <a:spcAft>
                <a:spcPts val="0"/>
              </a:spcAft>
              <a:buNone/>
            </a:pPr>
            <a:r>
              <a:rPr b="1" lang="en-GB" sz="1000">
                <a:solidFill>
                  <a:srgbClr val="0033B3"/>
                </a:solidFill>
                <a:highlight>
                  <a:schemeClr val="lt1"/>
                </a:highlight>
                <a:latin typeface="Courier New"/>
                <a:ea typeface="Courier New"/>
                <a:cs typeface="Courier New"/>
                <a:sym typeface="Courier New"/>
              </a:rPr>
              <a:t>class </a:t>
            </a:r>
            <a:r>
              <a:rPr b="1" lang="en-GB" sz="1000">
                <a:solidFill>
                  <a:srgbClr val="080808"/>
                </a:solidFill>
                <a:highlight>
                  <a:schemeClr val="lt1"/>
                </a:highlight>
                <a:latin typeface="Courier New"/>
                <a:ea typeface="Courier New"/>
                <a:cs typeface="Courier New"/>
                <a:sym typeface="Courier New"/>
              </a:rPr>
              <a:t>&lt;BusinessUnit&gt;Permission(BasePermission):</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can_read(self):</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return </a:t>
            </a:r>
            <a:r>
              <a:rPr b="1" lang="en-GB" sz="1000">
                <a:solidFill>
                  <a:srgbClr val="080808"/>
                </a:solidFill>
                <a:highlight>
                  <a:schemeClr val="lt1"/>
                </a:highlight>
                <a:latin typeface="Courier New"/>
                <a:ea typeface="Courier New"/>
                <a:cs typeface="Courier New"/>
                <a:sym typeface="Courier New"/>
              </a:rPr>
              <a:t>self.role </a:t>
            </a:r>
            <a:r>
              <a:rPr b="1" lang="en-GB" sz="1000">
                <a:solidFill>
                  <a:srgbClr val="0033B3"/>
                </a:solidFill>
                <a:highlight>
                  <a:schemeClr val="lt1"/>
                </a:highlight>
                <a:latin typeface="Courier New"/>
                <a:ea typeface="Courier New"/>
                <a:cs typeface="Courier New"/>
                <a:sym typeface="Courier New"/>
              </a:rPr>
              <a:t>in </a:t>
            </a:r>
            <a:r>
              <a:rPr b="1" lang="en-GB" sz="1000">
                <a:solidFill>
                  <a:srgbClr val="080808"/>
                </a:solidFill>
                <a:highlight>
                  <a:schemeClr val="lt1"/>
                </a:highlight>
                <a:latin typeface="Courier New"/>
                <a:ea typeface="Courier New"/>
                <a:cs typeface="Courier New"/>
                <a:sym typeface="Courier New"/>
              </a:rPr>
              <a:t>[</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self.BUSINESS_OWNER_ROLE,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self.ACCOUNTANT_PARTNER_ROLE,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can_update(self):</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return </a:t>
            </a:r>
            <a:r>
              <a:rPr b="1" lang="en-GB" sz="1000">
                <a:solidFill>
                  <a:srgbClr val="080808"/>
                </a:solidFill>
                <a:highlight>
                  <a:schemeClr val="lt1"/>
                </a:highlight>
                <a:latin typeface="Courier New"/>
                <a:ea typeface="Courier New"/>
                <a:cs typeface="Courier New"/>
                <a:sym typeface="Courier New"/>
              </a:rPr>
              <a:t>self.role </a:t>
            </a:r>
            <a:r>
              <a:rPr b="1" lang="en-GB" sz="1000">
                <a:solidFill>
                  <a:srgbClr val="0033B3"/>
                </a:solidFill>
                <a:highlight>
                  <a:schemeClr val="lt1"/>
                </a:highlight>
                <a:latin typeface="Courier New"/>
                <a:ea typeface="Courier New"/>
                <a:cs typeface="Courier New"/>
                <a:sym typeface="Courier New"/>
              </a:rPr>
              <a:t>in </a:t>
            </a:r>
            <a:r>
              <a:rPr b="1" lang="en-GB" sz="1000">
                <a:solidFill>
                  <a:srgbClr val="080808"/>
                </a:solidFill>
                <a:highlight>
                  <a:schemeClr val="lt1"/>
                </a:highlight>
                <a:latin typeface="Courier New"/>
                <a:ea typeface="Courier New"/>
                <a:cs typeface="Courier New"/>
                <a:sym typeface="Courier New"/>
              </a:rPr>
              <a:t>[</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self.BUSINESS_OWNER_ROLE,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self.ACCOUNTANT_PARTNER_ROLE,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93" name="Google Shape;593;p67"/>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Typical Code for Checking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pic>
        <p:nvPicPr>
          <p:cNvPr id="598" name="Google Shape;598;p68"/>
          <p:cNvPicPr preferRelativeResize="0"/>
          <p:nvPr/>
        </p:nvPicPr>
        <p:blipFill>
          <a:blip r:embed="rId3">
            <a:alphaModFix/>
          </a:blip>
          <a:stretch>
            <a:fillRect/>
          </a:stretch>
        </p:blipFill>
        <p:spPr>
          <a:xfrm>
            <a:off x="0" y="0"/>
            <a:ext cx="1196575" cy="1196575"/>
          </a:xfrm>
          <a:prstGeom prst="rect">
            <a:avLst/>
          </a:prstGeom>
          <a:noFill/>
          <a:ln>
            <a:noFill/>
          </a:ln>
        </p:spPr>
      </p:pic>
      <p:sp>
        <p:nvSpPr>
          <p:cNvPr id="599" name="Google Shape;599;p68"/>
          <p:cNvSpPr txBox="1"/>
          <p:nvPr/>
        </p:nvSpPr>
        <p:spPr>
          <a:xfrm>
            <a:off x="1816725" y="1338350"/>
            <a:ext cx="5013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p:txBody>
      </p:sp>
      <p:sp>
        <p:nvSpPr>
          <p:cNvPr id="600" name="Google Shape;600;p68"/>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An AuthZ Call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601" name="Google Shape;601;p68" title="FreshBooksAuthZFlow.drawio.png"/>
          <p:cNvPicPr preferRelativeResize="0"/>
          <p:nvPr/>
        </p:nvPicPr>
        <p:blipFill>
          <a:blip r:embed="rId4">
            <a:alphaModFix/>
          </a:blip>
          <a:stretch>
            <a:fillRect/>
          </a:stretch>
        </p:blipFill>
        <p:spPr>
          <a:xfrm>
            <a:off x="1920350" y="1051625"/>
            <a:ext cx="4263699" cy="39070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pic>
        <p:nvPicPr>
          <p:cNvPr id="606" name="Google Shape;606;p69"/>
          <p:cNvPicPr preferRelativeResize="0"/>
          <p:nvPr/>
        </p:nvPicPr>
        <p:blipFill>
          <a:blip r:embed="rId3">
            <a:alphaModFix/>
          </a:blip>
          <a:stretch>
            <a:fillRect/>
          </a:stretch>
        </p:blipFill>
        <p:spPr>
          <a:xfrm>
            <a:off x="0" y="0"/>
            <a:ext cx="1196575" cy="1196575"/>
          </a:xfrm>
          <a:prstGeom prst="rect">
            <a:avLst/>
          </a:prstGeom>
          <a:noFill/>
          <a:ln>
            <a:noFill/>
          </a:ln>
        </p:spPr>
      </p:pic>
      <p:sp>
        <p:nvSpPr>
          <p:cNvPr id="607" name="Google Shape;607;p69"/>
          <p:cNvSpPr txBox="1"/>
          <p:nvPr/>
        </p:nvSpPr>
        <p:spPr>
          <a:xfrm>
            <a:off x="1847675" y="828975"/>
            <a:ext cx="5013600" cy="443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GB" sz="1200">
                <a:solidFill>
                  <a:srgbClr val="080808"/>
                </a:solidFill>
                <a:highlight>
                  <a:schemeClr val="lt1"/>
                </a:highlight>
                <a:latin typeface="Courier New"/>
                <a:ea typeface="Courier New"/>
                <a:cs typeface="Courier New"/>
                <a:sym typeface="Courier New"/>
              </a:rPr>
              <a:t>Typical API Endpoint Call:-</a:t>
            </a:r>
            <a:br>
              <a:rPr b="1" lang="en-GB" sz="1000">
                <a:solidFill>
                  <a:srgbClr val="0033B3"/>
                </a:solidFill>
                <a:highlight>
                  <a:schemeClr val="lt1"/>
                </a:highlight>
                <a:latin typeface="Courier New"/>
                <a:ea typeface="Courier New"/>
                <a:cs typeface="Courier New"/>
                <a:sym typeface="Courier New"/>
              </a:rPr>
            </a:br>
            <a:br>
              <a:rPr b="1" lang="en-GB" sz="1000">
                <a:solidFill>
                  <a:srgbClr val="0033B3"/>
                </a:solidFill>
                <a:highlight>
                  <a:schemeClr val="lt1"/>
                </a:highlight>
                <a:latin typeface="Courier New"/>
                <a:ea typeface="Courier New"/>
                <a:cs typeface="Courier New"/>
                <a:sym typeface="Courier New"/>
              </a:rPr>
            </a:br>
            <a:r>
              <a:rPr b="1" lang="en-GB" sz="1000">
                <a:solidFill>
                  <a:srgbClr val="0033B3"/>
                </a:solidFill>
                <a:highlight>
                  <a:schemeClr val="lt1"/>
                </a:highlight>
                <a:latin typeface="Courier New"/>
                <a:ea typeface="Courier New"/>
                <a:cs typeface="Courier New"/>
                <a:sym typeface="Courier New"/>
              </a:rPr>
              <a:t>	def </a:t>
            </a:r>
            <a:r>
              <a:rPr b="1" lang="en-GB" sz="1000">
                <a:solidFill>
                  <a:srgbClr val="080808"/>
                </a:solidFill>
                <a:highlight>
                  <a:schemeClr val="lt1"/>
                </a:highlight>
                <a:latin typeface="Courier New"/>
                <a:ea typeface="Courier New"/>
                <a:cs typeface="Courier New"/>
                <a:sym typeface="Courier New"/>
              </a:rPr>
              <a:t>put(self, business_uuid):</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if not </a:t>
            </a:r>
            <a:r>
              <a:rPr b="1" lang="en-GB" sz="1000">
                <a:solidFill>
                  <a:srgbClr val="080808"/>
                </a:solidFill>
                <a:highlight>
                  <a:schemeClr val="lt1"/>
                </a:highlight>
                <a:latin typeface="Courier New"/>
                <a:ea typeface="Courier New"/>
                <a:cs typeface="Courier New"/>
                <a:sym typeface="Courier New"/>
              </a:rPr>
              <a:t>self.permission.can_update():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raise </a:t>
            </a:r>
            <a:r>
              <a:rPr b="1" lang="en-GB" sz="1000">
                <a:solidFill>
                  <a:srgbClr val="080808"/>
                </a:solidFill>
                <a:highlight>
                  <a:schemeClr val="lt1"/>
                </a:highlight>
                <a:latin typeface="Courier New"/>
                <a:ea typeface="Courier New"/>
                <a:cs typeface="Courier New"/>
                <a:sym typeface="Courier New"/>
              </a:rPr>
              <a:t>ForbiddenError</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a:t>
            </a:r>
            <a:r>
              <a:rPr b="1" i="1" lang="en-GB" sz="1000">
                <a:solidFill>
                  <a:srgbClr val="8C8C8C"/>
                </a:solidFill>
                <a:highlight>
                  <a:schemeClr val="lt1"/>
                </a:highlight>
                <a:latin typeface="Courier New"/>
                <a:ea typeface="Courier New"/>
                <a:cs typeface="Courier New"/>
                <a:sym typeface="Courier New"/>
              </a:rPr>
              <a:t>#  ... do some updates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200">
                <a:solidFill>
                  <a:srgbClr val="080808"/>
                </a:solidFill>
                <a:highlight>
                  <a:schemeClr val="lt1"/>
                </a:highlight>
                <a:latin typeface="Courier New"/>
                <a:ea typeface="Courier New"/>
                <a:cs typeface="Courier New"/>
                <a:sym typeface="Courier New"/>
              </a:rPr>
              <a:t>Typical Authorization Check:-</a:t>
            </a:r>
            <a:endParaRPr b="1" sz="12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sz="1200">
              <a:solidFill>
                <a:srgbClr val="080808"/>
              </a:solidFill>
              <a:highlight>
                <a:schemeClr val="lt1"/>
              </a:highlight>
              <a:latin typeface="Courier New"/>
              <a:ea typeface="Courier New"/>
              <a:cs typeface="Courier New"/>
              <a:sym typeface="Courier New"/>
            </a:endParaRPr>
          </a:p>
          <a:p>
            <a:pPr indent="457200" lvl="0" marL="0" rtl="0" algn="l">
              <a:spcBef>
                <a:spcPts val="0"/>
              </a:spcBef>
              <a:spcAft>
                <a:spcPts val="0"/>
              </a:spcAft>
              <a:buClr>
                <a:schemeClr val="dk1"/>
              </a:buClr>
              <a:buSzPts val="1100"/>
              <a:buFont typeface="Arial"/>
              <a:buNone/>
            </a:pPr>
            <a:r>
              <a:rPr b="1" lang="en-GB" sz="1000">
                <a:solidFill>
                  <a:srgbClr val="0033B3"/>
                </a:solidFill>
                <a:highlight>
                  <a:schemeClr val="lt1"/>
                </a:highlight>
                <a:latin typeface="Courier New"/>
                <a:ea typeface="Courier New"/>
                <a:cs typeface="Courier New"/>
                <a:sym typeface="Courier New"/>
              </a:rPr>
              <a:t>class </a:t>
            </a:r>
            <a:r>
              <a:rPr b="1" lang="en-GB" sz="1000">
                <a:solidFill>
                  <a:srgbClr val="080808"/>
                </a:solidFill>
                <a:highlight>
                  <a:schemeClr val="lt1"/>
                </a:highlight>
                <a:latin typeface="Courier New"/>
                <a:ea typeface="Courier New"/>
                <a:cs typeface="Courier New"/>
                <a:sym typeface="Courier New"/>
              </a:rPr>
              <a:t>&lt;BusinessUnit&gt;Permission(BasePermission):</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can_read(self):</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return </a:t>
            </a:r>
            <a:r>
              <a:rPr b="1" lang="en-GB" sz="1000">
                <a:solidFill>
                  <a:srgbClr val="080808"/>
                </a:solidFill>
                <a:highlight>
                  <a:schemeClr val="lt1"/>
                </a:highlight>
                <a:latin typeface="Courier New"/>
                <a:ea typeface="Courier New"/>
                <a:cs typeface="Courier New"/>
                <a:sym typeface="Courier New"/>
              </a:rPr>
              <a:t>self.role </a:t>
            </a:r>
            <a:r>
              <a:rPr b="1" lang="en-GB" sz="1000">
                <a:solidFill>
                  <a:srgbClr val="0033B3"/>
                </a:solidFill>
                <a:highlight>
                  <a:schemeClr val="lt1"/>
                </a:highlight>
                <a:latin typeface="Courier New"/>
                <a:ea typeface="Courier New"/>
                <a:cs typeface="Courier New"/>
                <a:sym typeface="Courier New"/>
              </a:rPr>
              <a:t>in </a:t>
            </a:r>
            <a:r>
              <a:rPr b="1" lang="en-GB" sz="1000">
                <a:solidFill>
                  <a:srgbClr val="080808"/>
                </a:solidFill>
                <a:highlight>
                  <a:schemeClr val="lt1"/>
                </a:highlight>
                <a:latin typeface="Courier New"/>
                <a:ea typeface="Courier New"/>
                <a:cs typeface="Courier New"/>
                <a:sym typeface="Courier New"/>
              </a:rPr>
              <a:t>[</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self.BUSINESS_OWNER_ROLE,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self.BUSINESS_PARTNER_ROLE,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self.ACCOUNTANT_PARTNER_ROLE,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can_update(self):</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return </a:t>
            </a:r>
            <a:r>
              <a:rPr b="1" lang="en-GB" sz="1000">
                <a:solidFill>
                  <a:srgbClr val="080808"/>
                </a:solidFill>
                <a:highlight>
                  <a:schemeClr val="lt1"/>
                </a:highlight>
                <a:latin typeface="Courier New"/>
                <a:ea typeface="Courier New"/>
                <a:cs typeface="Courier New"/>
                <a:sym typeface="Courier New"/>
              </a:rPr>
              <a:t>self.role </a:t>
            </a:r>
            <a:r>
              <a:rPr b="1" lang="en-GB" sz="1000">
                <a:solidFill>
                  <a:srgbClr val="0033B3"/>
                </a:solidFill>
                <a:highlight>
                  <a:schemeClr val="lt1"/>
                </a:highlight>
                <a:latin typeface="Courier New"/>
                <a:ea typeface="Courier New"/>
                <a:cs typeface="Courier New"/>
                <a:sym typeface="Courier New"/>
              </a:rPr>
              <a:t>in </a:t>
            </a:r>
            <a:r>
              <a:rPr b="1" lang="en-GB" sz="1000">
                <a:solidFill>
                  <a:srgbClr val="080808"/>
                </a:solidFill>
                <a:highlight>
                  <a:schemeClr val="lt1"/>
                </a:highlight>
                <a:latin typeface="Courier New"/>
                <a:ea typeface="Courier New"/>
                <a:cs typeface="Courier New"/>
                <a:sym typeface="Courier New"/>
              </a:rPr>
              <a:t>[</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self.BUSINESS_OWNER_ROLE,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self.BUSINESS_PARTNER_ROLE,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self.ACCOUNTANT_PARTNER_ROLE,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GB" sz="1000">
                <a:solidFill>
                  <a:srgbClr val="080808"/>
                </a:solidFill>
                <a:highlight>
                  <a:schemeClr val="lt1"/>
                </a:highlight>
                <a:latin typeface="Courier New"/>
                <a:ea typeface="Courier New"/>
                <a:cs typeface="Courier New"/>
                <a:sym typeface="Courier New"/>
              </a:rPr>
              <a:t>       			]</a:t>
            </a:r>
            <a:endParaRPr b="1" sz="1000">
              <a:solidFill>
                <a:srgbClr val="0033B3"/>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608" name="Google Shape;608;p69"/>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Role Based Access Control (RBAC)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09" name="Google Shape;609;p69"/>
          <p:cNvSpPr txBox="1"/>
          <p:nvPr/>
        </p:nvSpPr>
        <p:spPr>
          <a:xfrm>
            <a:off x="6384250" y="1398350"/>
            <a:ext cx="2504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Role Based Security</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Role based Access Control</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(RBAC)</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pic>
        <p:nvPicPr>
          <p:cNvPr id="614" name="Google Shape;614;p70"/>
          <p:cNvPicPr preferRelativeResize="0"/>
          <p:nvPr/>
        </p:nvPicPr>
        <p:blipFill>
          <a:blip r:embed="rId3">
            <a:alphaModFix/>
          </a:blip>
          <a:stretch>
            <a:fillRect/>
          </a:stretch>
        </p:blipFill>
        <p:spPr>
          <a:xfrm>
            <a:off x="0" y="0"/>
            <a:ext cx="1196575" cy="1196575"/>
          </a:xfrm>
          <a:prstGeom prst="rect">
            <a:avLst/>
          </a:prstGeom>
          <a:noFill/>
          <a:ln>
            <a:noFill/>
          </a:ln>
        </p:spPr>
      </p:pic>
      <p:sp>
        <p:nvSpPr>
          <p:cNvPr id="615" name="Google Shape;615;p70"/>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Pros &amp; Cons with RBAC (Role based)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16" name="Google Shape;616;p70"/>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17" name="Google Shape;617;p70"/>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Ubiquitous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pic>
        <p:nvPicPr>
          <p:cNvPr id="622" name="Google Shape;622;p71"/>
          <p:cNvPicPr preferRelativeResize="0"/>
          <p:nvPr/>
        </p:nvPicPr>
        <p:blipFill>
          <a:blip r:embed="rId3">
            <a:alphaModFix/>
          </a:blip>
          <a:stretch>
            <a:fillRect/>
          </a:stretch>
        </p:blipFill>
        <p:spPr>
          <a:xfrm>
            <a:off x="0" y="0"/>
            <a:ext cx="1196575" cy="1196575"/>
          </a:xfrm>
          <a:prstGeom prst="rect">
            <a:avLst/>
          </a:prstGeom>
          <a:noFill/>
          <a:ln>
            <a:noFill/>
          </a:ln>
        </p:spPr>
      </p:pic>
      <p:sp>
        <p:nvSpPr>
          <p:cNvPr id="623" name="Google Shape;623;p71"/>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Pros &amp; Cons with RBAC (Role based)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24" name="Google Shape;624;p71"/>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25" name="Google Shape;625;p71"/>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Ubiquitous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26" name="Google Shape;626;p71"/>
          <p:cNvSpPr txBox="1"/>
          <p:nvPr/>
        </p:nvSpPr>
        <p:spPr>
          <a:xfrm>
            <a:off x="4741800" y="1063200"/>
            <a:ext cx="4221600" cy="4032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Not Scalable for  Enterprise / SAAS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Role Explosion - Inventing Roles for new permission scenarios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Low Granular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Tight Coupling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45720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  </a:t>
            </a:r>
            <a:r>
              <a:rPr lang="en-GB" sz="2500">
                <a:solidFill>
                  <a:srgbClr val="2D2D2D"/>
                </a:solidFill>
                <a:latin typeface="Sofia Sans Extra Condensed SemiBold"/>
                <a:ea typeface="Sofia Sans Extra Condensed SemiBold"/>
                <a:cs typeface="Sofia Sans Extra Condensed SemiBold"/>
                <a:sym typeface="Sofia Sans Extra Condensed SemiBold"/>
              </a:rPr>
              <a:t>Permission Logic &amp; Code Logic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pic>
        <p:nvPicPr>
          <p:cNvPr id="631" name="Google Shape;631;p72"/>
          <p:cNvPicPr preferRelativeResize="0"/>
          <p:nvPr/>
        </p:nvPicPr>
        <p:blipFill>
          <a:blip r:embed="rId3">
            <a:alphaModFix/>
          </a:blip>
          <a:stretch>
            <a:fillRect/>
          </a:stretch>
        </p:blipFill>
        <p:spPr>
          <a:xfrm>
            <a:off x="0" y="0"/>
            <a:ext cx="1196575" cy="1196575"/>
          </a:xfrm>
          <a:prstGeom prst="rect">
            <a:avLst/>
          </a:prstGeom>
          <a:noFill/>
          <a:ln>
            <a:noFill/>
          </a:ln>
        </p:spPr>
      </p:pic>
      <p:sp>
        <p:nvSpPr>
          <p:cNvPr id="632" name="Google Shape;632;p72"/>
          <p:cNvSpPr txBox="1"/>
          <p:nvPr/>
        </p:nvSpPr>
        <p:spPr>
          <a:xfrm>
            <a:off x="1946663" y="15596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calico cat with a black nose is laying down on the ground (provided by Tenor)" id="633" name="Google Shape;633;p72"/>
          <p:cNvPicPr preferRelativeResize="0"/>
          <p:nvPr/>
        </p:nvPicPr>
        <p:blipFill>
          <a:blip r:embed="rId4">
            <a:alphaModFix/>
          </a:blip>
          <a:stretch>
            <a:fillRect/>
          </a:stretch>
        </p:blipFill>
        <p:spPr>
          <a:xfrm>
            <a:off x="3440813" y="1420825"/>
            <a:ext cx="2574225" cy="2574225"/>
          </a:xfrm>
          <a:prstGeom prst="rect">
            <a:avLst/>
          </a:prstGeom>
          <a:noFill/>
          <a:ln>
            <a:noFill/>
          </a:ln>
        </p:spPr>
      </p:pic>
      <p:sp>
        <p:nvSpPr>
          <p:cNvPr id="634" name="Google Shape;634;p72"/>
          <p:cNvSpPr txBox="1"/>
          <p:nvPr/>
        </p:nvSpPr>
        <p:spPr>
          <a:xfrm>
            <a:off x="2788725" y="216663"/>
            <a:ext cx="3878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Are there Alternatives out there?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4" name="Shape 164"/>
        <p:cNvGrpSpPr/>
        <p:nvPr/>
      </p:nvGrpSpPr>
      <p:grpSpPr>
        <a:xfrm>
          <a:off x="0" y="0"/>
          <a:ext cx="0" cy="0"/>
          <a:chOff x="0" y="0"/>
          <a:chExt cx="0" cy="0"/>
        </a:xfrm>
      </p:grpSpPr>
      <p:pic>
        <p:nvPicPr>
          <p:cNvPr descr="A close up of a paper&#10;&#10;Description automatically generated" id="165" name="Google Shape;165;p2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66" name="Google Shape;166;p2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67" name="Google Shape;167;p28"/>
          <p:cNvSpPr/>
          <p:nvPr/>
        </p:nvSpPr>
        <p:spPr>
          <a:xfrm>
            <a:off x="88881" y="-25912"/>
            <a:ext cx="9141600" cy="51435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1100"/>
              <a:buFont typeface="Arial"/>
              <a:buNone/>
            </a:pPr>
            <a:r>
              <a:t/>
            </a:r>
            <a:endParaRPr sz="1400">
              <a:solidFill>
                <a:srgbClr val="2D2D2D"/>
              </a:solidFill>
              <a:highlight>
                <a:schemeClr val="dk1"/>
              </a:highlight>
              <a:latin typeface="Calibri"/>
              <a:ea typeface="Calibri"/>
              <a:cs typeface="Calibri"/>
              <a:sym typeface="Calibri"/>
            </a:endParaRPr>
          </a:p>
        </p:txBody>
      </p:sp>
      <p:sp>
        <p:nvSpPr>
          <p:cNvPr id="168" name="Google Shape;168;p2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9" name="Google Shape;169;p2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0" name="Google Shape;170;p2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71" name="Google Shape;171;p2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72" name="Google Shape;172;p28"/>
          <p:cNvPicPr preferRelativeResize="0"/>
          <p:nvPr/>
        </p:nvPicPr>
        <p:blipFill>
          <a:blip r:embed="rId5">
            <a:alphaModFix/>
          </a:blip>
          <a:stretch>
            <a:fillRect/>
          </a:stretch>
        </p:blipFill>
        <p:spPr>
          <a:xfrm>
            <a:off x="1976137" y="1017487"/>
            <a:ext cx="5044925" cy="30567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pic>
        <p:nvPicPr>
          <p:cNvPr id="639" name="Google Shape;639;p73"/>
          <p:cNvPicPr preferRelativeResize="0"/>
          <p:nvPr/>
        </p:nvPicPr>
        <p:blipFill>
          <a:blip r:embed="rId3">
            <a:alphaModFix/>
          </a:blip>
          <a:stretch>
            <a:fillRect/>
          </a:stretch>
        </p:blipFill>
        <p:spPr>
          <a:xfrm>
            <a:off x="0" y="0"/>
            <a:ext cx="1196575" cy="1196575"/>
          </a:xfrm>
          <a:prstGeom prst="rect">
            <a:avLst/>
          </a:prstGeom>
          <a:noFill/>
          <a:ln>
            <a:noFill/>
          </a:ln>
        </p:spPr>
      </p:pic>
      <p:sp>
        <p:nvSpPr>
          <p:cNvPr id="640" name="Google Shape;640;p73"/>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41" name="Google Shape;641;p73"/>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42" name="Google Shape;642;p73"/>
          <p:cNvSpPr txBox="1"/>
          <p:nvPr/>
        </p:nvSpPr>
        <p:spPr>
          <a:xfrm>
            <a:off x="394050" y="1339775"/>
            <a:ext cx="8355900" cy="36480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In a Nutshell :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Method of doing Access Control using attributes across 4 areas plus policies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Subject (User)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Resource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Action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Environment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pic>
        <p:nvPicPr>
          <p:cNvPr id="647" name="Google Shape;647;p74"/>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648" name="Google Shape;648;p74"/>
          <p:cNvPicPr preferRelativeResize="0"/>
          <p:nvPr/>
        </p:nvPicPr>
        <p:blipFill>
          <a:blip r:embed="rId4">
            <a:alphaModFix/>
          </a:blip>
          <a:stretch>
            <a:fillRect/>
          </a:stretch>
        </p:blipFill>
        <p:spPr>
          <a:xfrm>
            <a:off x="1651449" y="152400"/>
            <a:ext cx="6345574" cy="4838701"/>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pic>
        <p:nvPicPr>
          <p:cNvPr id="653" name="Google Shape;653;p75"/>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654" name="Google Shape;654;p75"/>
          <p:cNvPicPr preferRelativeResize="0"/>
          <p:nvPr/>
        </p:nvPicPr>
        <p:blipFill>
          <a:blip r:embed="rId4">
            <a:alphaModFix/>
          </a:blip>
          <a:stretch>
            <a:fillRect/>
          </a:stretch>
        </p:blipFill>
        <p:spPr>
          <a:xfrm>
            <a:off x="1651449" y="152400"/>
            <a:ext cx="6345574" cy="4838701"/>
          </a:xfrm>
          <a:prstGeom prst="rect">
            <a:avLst/>
          </a:prstGeom>
          <a:noFill/>
          <a:ln>
            <a:noFill/>
          </a:ln>
        </p:spPr>
      </p:pic>
      <p:pic>
        <p:nvPicPr>
          <p:cNvPr id="655" name="Google Shape;655;p75" title="AWSLogo.png"/>
          <p:cNvPicPr preferRelativeResize="0"/>
          <p:nvPr/>
        </p:nvPicPr>
        <p:blipFill>
          <a:blip r:embed="rId5">
            <a:alphaModFix/>
          </a:blip>
          <a:stretch>
            <a:fillRect/>
          </a:stretch>
        </p:blipFill>
        <p:spPr>
          <a:xfrm>
            <a:off x="140625" y="1542475"/>
            <a:ext cx="1337150" cy="889800"/>
          </a:xfrm>
          <a:prstGeom prst="rect">
            <a:avLst/>
          </a:prstGeom>
          <a:noFill/>
          <a:ln>
            <a:noFill/>
          </a:ln>
        </p:spPr>
      </p:pic>
      <p:pic>
        <p:nvPicPr>
          <p:cNvPr id="656" name="Google Shape;656;p75" title="AzureLogo.png"/>
          <p:cNvPicPr preferRelativeResize="0"/>
          <p:nvPr/>
        </p:nvPicPr>
        <p:blipFill>
          <a:blip r:embed="rId6">
            <a:alphaModFix/>
          </a:blip>
          <a:stretch>
            <a:fillRect/>
          </a:stretch>
        </p:blipFill>
        <p:spPr>
          <a:xfrm>
            <a:off x="-5" y="2295270"/>
            <a:ext cx="1618400" cy="1076975"/>
          </a:xfrm>
          <a:prstGeom prst="rect">
            <a:avLst/>
          </a:prstGeom>
          <a:noFill/>
          <a:ln>
            <a:noFill/>
          </a:ln>
        </p:spPr>
      </p:pic>
      <p:pic>
        <p:nvPicPr>
          <p:cNvPr id="657" name="Google Shape;657;p75" title="GCPLogo.png"/>
          <p:cNvPicPr preferRelativeResize="0"/>
          <p:nvPr/>
        </p:nvPicPr>
        <p:blipFill>
          <a:blip r:embed="rId7">
            <a:alphaModFix/>
          </a:blip>
          <a:stretch>
            <a:fillRect/>
          </a:stretch>
        </p:blipFill>
        <p:spPr>
          <a:xfrm>
            <a:off x="0" y="3206700"/>
            <a:ext cx="1618400" cy="1076971"/>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pic>
        <p:nvPicPr>
          <p:cNvPr id="662" name="Google Shape;662;p76"/>
          <p:cNvPicPr preferRelativeResize="0"/>
          <p:nvPr/>
        </p:nvPicPr>
        <p:blipFill>
          <a:blip r:embed="rId3">
            <a:alphaModFix/>
          </a:blip>
          <a:stretch>
            <a:fillRect/>
          </a:stretch>
        </p:blipFill>
        <p:spPr>
          <a:xfrm>
            <a:off x="0" y="0"/>
            <a:ext cx="1196575" cy="1196575"/>
          </a:xfrm>
          <a:prstGeom prst="rect">
            <a:avLst/>
          </a:prstGeom>
          <a:noFill/>
          <a:ln>
            <a:noFill/>
          </a:ln>
        </p:spPr>
      </p:pic>
      <p:sp>
        <p:nvSpPr>
          <p:cNvPr id="663" name="Google Shape;663;p76"/>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64" name="Google Shape;664;p76"/>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65" name="Google Shape;665;p76"/>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 - If done right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Better Security + Compliance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Cloud Providers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pic>
        <p:nvPicPr>
          <p:cNvPr id="670" name="Google Shape;670;p77"/>
          <p:cNvPicPr preferRelativeResize="0"/>
          <p:nvPr/>
        </p:nvPicPr>
        <p:blipFill>
          <a:blip r:embed="rId3">
            <a:alphaModFix/>
          </a:blip>
          <a:stretch>
            <a:fillRect/>
          </a:stretch>
        </p:blipFill>
        <p:spPr>
          <a:xfrm>
            <a:off x="0" y="0"/>
            <a:ext cx="1196575" cy="1196575"/>
          </a:xfrm>
          <a:prstGeom prst="rect">
            <a:avLst/>
          </a:prstGeom>
          <a:noFill/>
          <a:ln>
            <a:noFill/>
          </a:ln>
        </p:spPr>
      </p:pic>
      <p:sp>
        <p:nvSpPr>
          <p:cNvPr id="671" name="Google Shape;671;p77"/>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72" name="Google Shape;672;p77"/>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73" name="Google Shape;673;p77"/>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r>
              <a:rPr lang="en-GB" sz="2500">
                <a:solidFill>
                  <a:srgbClr val="2D2D2D"/>
                </a:solidFill>
                <a:latin typeface="Sofia Sans Extra Condensed SemiBold"/>
                <a:ea typeface="Sofia Sans Extra Condensed SemiBold"/>
                <a:cs typeface="Sofia Sans Extra Condensed SemiBold"/>
                <a:sym typeface="Sofia Sans Extra Condensed SemiBold"/>
              </a:rPr>
              <a:t> - If done right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Better Security + Compliance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Cloud Providers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74" name="Google Shape;674;p77"/>
          <p:cNvSpPr txBox="1"/>
          <p:nvPr/>
        </p:nvSpPr>
        <p:spPr>
          <a:xfrm>
            <a:off x="4473600" y="1132650"/>
            <a:ext cx="3834300" cy="4032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Complex!</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Performance - Latency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Harder to Audit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XACML - Extensible Access Control Markup Language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Cloud Providers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13716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Cloud Resources only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pic>
        <p:nvPicPr>
          <p:cNvPr id="679" name="Google Shape;679;p78"/>
          <p:cNvPicPr preferRelativeResize="0"/>
          <p:nvPr/>
        </p:nvPicPr>
        <p:blipFill>
          <a:blip r:embed="rId3">
            <a:alphaModFix/>
          </a:blip>
          <a:stretch>
            <a:fillRect/>
          </a:stretch>
        </p:blipFill>
        <p:spPr>
          <a:xfrm>
            <a:off x="0" y="0"/>
            <a:ext cx="1196575" cy="1196575"/>
          </a:xfrm>
          <a:prstGeom prst="rect">
            <a:avLst/>
          </a:prstGeom>
          <a:noFill/>
          <a:ln>
            <a:noFill/>
          </a:ln>
        </p:spPr>
      </p:pic>
      <p:sp>
        <p:nvSpPr>
          <p:cNvPr id="680" name="Google Shape;680;p78"/>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ABAC - XACML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81" name="Google Shape;681;p78"/>
          <p:cNvSpPr txBox="1"/>
          <p:nvPr/>
        </p:nvSpPr>
        <p:spPr>
          <a:xfrm>
            <a:off x="3699925" y="43455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pic>
        <p:nvPicPr>
          <p:cNvPr id="682" name="Google Shape;682;p78"/>
          <p:cNvPicPr preferRelativeResize="0"/>
          <p:nvPr/>
        </p:nvPicPr>
        <p:blipFill>
          <a:blip r:embed="rId4">
            <a:alphaModFix/>
          </a:blip>
          <a:stretch>
            <a:fillRect/>
          </a:stretch>
        </p:blipFill>
        <p:spPr>
          <a:xfrm>
            <a:off x="2172338" y="851700"/>
            <a:ext cx="4799324" cy="4053703"/>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pic>
        <p:nvPicPr>
          <p:cNvPr id="687" name="Google Shape;687;p79"/>
          <p:cNvPicPr preferRelativeResize="0"/>
          <p:nvPr/>
        </p:nvPicPr>
        <p:blipFill>
          <a:blip r:embed="rId3">
            <a:alphaModFix/>
          </a:blip>
          <a:stretch>
            <a:fillRect/>
          </a:stretch>
        </p:blipFill>
        <p:spPr>
          <a:xfrm>
            <a:off x="0" y="0"/>
            <a:ext cx="1196575" cy="1196575"/>
          </a:xfrm>
          <a:prstGeom prst="rect">
            <a:avLst/>
          </a:prstGeom>
          <a:noFill/>
          <a:ln>
            <a:noFill/>
          </a:ln>
        </p:spPr>
      </p:pic>
      <p:sp>
        <p:nvSpPr>
          <p:cNvPr id="688" name="Google Shape;688;p79"/>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XML Anecdote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89" name="Google Shape;689;p79"/>
          <p:cNvSpPr txBox="1"/>
          <p:nvPr/>
        </p:nvSpPr>
        <p:spPr>
          <a:xfrm>
            <a:off x="3699925" y="43455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90" name="Google Shape;690;p79"/>
          <p:cNvSpPr txBox="1"/>
          <p:nvPr/>
        </p:nvSpPr>
        <p:spPr>
          <a:xfrm>
            <a:off x="1368775" y="1880350"/>
            <a:ext cx="68685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"XML is like violence:</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 If it doesn't solve your problem, you aren't using enough of it." </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  Chris Maden</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pic>
        <p:nvPicPr>
          <p:cNvPr id="695" name="Google Shape;695;p80"/>
          <p:cNvPicPr preferRelativeResize="0"/>
          <p:nvPr/>
        </p:nvPicPr>
        <p:blipFill>
          <a:blip r:embed="rId3">
            <a:alphaModFix/>
          </a:blip>
          <a:stretch>
            <a:fillRect/>
          </a:stretch>
        </p:blipFill>
        <p:spPr>
          <a:xfrm>
            <a:off x="0" y="0"/>
            <a:ext cx="1196575" cy="1196575"/>
          </a:xfrm>
          <a:prstGeom prst="rect">
            <a:avLst/>
          </a:prstGeom>
          <a:noFill/>
          <a:ln>
            <a:noFill/>
          </a:ln>
        </p:spPr>
      </p:pic>
      <p:sp>
        <p:nvSpPr>
          <p:cNvPr id="696" name="Google Shape;696;p80"/>
          <p:cNvSpPr txBox="1"/>
          <p:nvPr/>
        </p:nvSpPr>
        <p:spPr>
          <a:xfrm>
            <a:off x="1946663" y="15596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97" name="Google Shape;697;p80"/>
          <p:cNvSpPr txBox="1"/>
          <p:nvPr/>
        </p:nvSpPr>
        <p:spPr>
          <a:xfrm>
            <a:off x="2788725" y="216663"/>
            <a:ext cx="3878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picture of a man in a helmet with the words &quot; this is not the way &quot; above him (provided by Tenor)" id="698" name="Google Shape;698;p80"/>
          <p:cNvPicPr preferRelativeResize="0"/>
          <p:nvPr/>
        </p:nvPicPr>
        <p:blipFill>
          <a:blip r:embed="rId4">
            <a:alphaModFix/>
          </a:blip>
          <a:stretch>
            <a:fillRect/>
          </a:stretch>
        </p:blipFill>
        <p:spPr>
          <a:xfrm>
            <a:off x="2274920" y="1365575"/>
            <a:ext cx="4478025" cy="3129225"/>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pic>
        <p:nvPicPr>
          <p:cNvPr id="703" name="Google Shape;703;p81"/>
          <p:cNvPicPr preferRelativeResize="0"/>
          <p:nvPr/>
        </p:nvPicPr>
        <p:blipFill>
          <a:blip r:embed="rId3">
            <a:alphaModFix/>
          </a:blip>
          <a:stretch>
            <a:fillRect/>
          </a:stretch>
        </p:blipFill>
        <p:spPr>
          <a:xfrm>
            <a:off x="0" y="0"/>
            <a:ext cx="1196575" cy="1196575"/>
          </a:xfrm>
          <a:prstGeom prst="rect">
            <a:avLst/>
          </a:prstGeom>
          <a:noFill/>
          <a:ln>
            <a:noFill/>
          </a:ln>
        </p:spPr>
      </p:pic>
      <p:sp>
        <p:nvSpPr>
          <p:cNvPr id="704" name="Google Shape;704;p81"/>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pic>
        <p:nvPicPr>
          <p:cNvPr id="709" name="Google Shape;709;p82"/>
          <p:cNvPicPr preferRelativeResize="0"/>
          <p:nvPr/>
        </p:nvPicPr>
        <p:blipFill>
          <a:blip r:embed="rId3">
            <a:alphaModFix/>
          </a:blip>
          <a:stretch>
            <a:fillRect/>
          </a:stretch>
        </p:blipFill>
        <p:spPr>
          <a:xfrm>
            <a:off x="0" y="0"/>
            <a:ext cx="1196575" cy="1196575"/>
          </a:xfrm>
          <a:prstGeom prst="rect">
            <a:avLst/>
          </a:prstGeom>
          <a:noFill/>
          <a:ln>
            <a:noFill/>
          </a:ln>
        </p:spPr>
      </p:pic>
      <p:sp>
        <p:nvSpPr>
          <p:cNvPr id="710" name="Google Shape;710;p82"/>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11" name="Google Shape;711;p82"/>
          <p:cNvPicPr preferRelativeResize="0"/>
          <p:nvPr/>
        </p:nvPicPr>
        <p:blipFill>
          <a:blip r:embed="rId4">
            <a:alphaModFix/>
          </a:blip>
          <a:stretch>
            <a:fillRect/>
          </a:stretch>
        </p:blipFill>
        <p:spPr>
          <a:xfrm>
            <a:off x="2055650" y="959938"/>
            <a:ext cx="5171684" cy="387876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pic>
        <p:nvPicPr>
          <p:cNvPr descr="A close up of a paper&#10;&#10;Description automatically generated" id="177" name="Google Shape;177;p2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78" name="Google Shape;178;p2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79" name="Google Shape;179;p29"/>
          <p:cNvSpPr/>
          <p:nvPr/>
        </p:nvSpPr>
        <p:spPr>
          <a:xfrm>
            <a:off x="191181"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80" name="Google Shape;180;p2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1" name="Google Shape;181;p2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2" name="Google Shape;182;p2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83" name="Google Shape;183;p2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84" name="Google Shape;184;p29"/>
          <p:cNvPicPr preferRelativeResize="0"/>
          <p:nvPr/>
        </p:nvPicPr>
        <p:blipFill>
          <a:blip r:embed="rId5">
            <a:alphaModFix/>
          </a:blip>
          <a:stretch>
            <a:fillRect/>
          </a:stretch>
        </p:blipFill>
        <p:spPr>
          <a:xfrm>
            <a:off x="3476013" y="923000"/>
            <a:ext cx="1873025" cy="1873025"/>
          </a:xfrm>
          <a:prstGeom prst="rect">
            <a:avLst/>
          </a:prstGeom>
          <a:noFill/>
          <a:ln>
            <a:noFill/>
          </a:ln>
        </p:spPr>
      </p:pic>
      <p:sp>
        <p:nvSpPr>
          <p:cNvPr id="185" name="Google Shape;185;p29"/>
          <p:cNvSpPr txBox="1"/>
          <p:nvPr/>
        </p:nvSpPr>
        <p:spPr>
          <a:xfrm>
            <a:off x="2078825" y="3104000"/>
            <a:ext cx="46674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An Impossible Mission was given</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pic>
        <p:nvPicPr>
          <p:cNvPr id="716" name="Google Shape;716;p83"/>
          <p:cNvPicPr preferRelativeResize="0"/>
          <p:nvPr/>
        </p:nvPicPr>
        <p:blipFill>
          <a:blip r:embed="rId3">
            <a:alphaModFix/>
          </a:blip>
          <a:stretch>
            <a:fillRect/>
          </a:stretch>
        </p:blipFill>
        <p:spPr>
          <a:xfrm>
            <a:off x="0" y="0"/>
            <a:ext cx="1196575" cy="1196575"/>
          </a:xfrm>
          <a:prstGeom prst="rect">
            <a:avLst/>
          </a:prstGeom>
          <a:noFill/>
          <a:ln>
            <a:noFill/>
          </a:ln>
        </p:spPr>
      </p:pic>
      <p:sp>
        <p:nvSpPr>
          <p:cNvPr id="717" name="Google Shape;717;p83"/>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18" name="Google Shape;718;p83"/>
          <p:cNvSpPr txBox="1"/>
          <p:nvPr/>
        </p:nvSpPr>
        <p:spPr>
          <a:xfrm>
            <a:off x="410300" y="1151925"/>
            <a:ext cx="8347200" cy="28782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Google’s AuthN + AuthZ system </a:t>
            </a:r>
            <a:r>
              <a:rPr lang="en-GB" sz="2500">
                <a:solidFill>
                  <a:srgbClr val="2D2D2D"/>
                </a:solidFill>
                <a:latin typeface="Sofia Sans Extra Condensed SemiBold"/>
                <a:ea typeface="Sofia Sans Extra Condensed SemiBold"/>
                <a:cs typeface="Sofia Sans Extra Condensed SemiBold"/>
                <a:sym typeface="Sofia Sans Extra Condensed SemiBold"/>
              </a:rPr>
              <a:t>for all of Google’s Services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Internal + External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Calendar, Cloud, Drive, Maps, Photos, and YouTube etc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First announced as a White Paper in 2019</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pic>
        <p:nvPicPr>
          <p:cNvPr id="723" name="Google Shape;723;p84"/>
          <p:cNvPicPr preferRelativeResize="0"/>
          <p:nvPr/>
        </p:nvPicPr>
        <p:blipFill>
          <a:blip r:embed="rId3">
            <a:alphaModFix/>
          </a:blip>
          <a:stretch>
            <a:fillRect/>
          </a:stretch>
        </p:blipFill>
        <p:spPr>
          <a:xfrm>
            <a:off x="0" y="0"/>
            <a:ext cx="1196575" cy="1196575"/>
          </a:xfrm>
          <a:prstGeom prst="rect">
            <a:avLst/>
          </a:prstGeom>
          <a:noFill/>
          <a:ln>
            <a:noFill/>
          </a:ln>
        </p:spPr>
      </p:pic>
      <p:sp>
        <p:nvSpPr>
          <p:cNvPr id="724" name="Google Shape;724;p84"/>
          <p:cNvSpPr txBox="1"/>
          <p:nvPr/>
        </p:nvSpPr>
        <p:spPr>
          <a:xfrm>
            <a:off x="2066225" y="236625"/>
            <a:ext cx="42996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 - Stats</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25" name="Google Shape;725;p84"/>
          <p:cNvSpPr txBox="1"/>
          <p:nvPr/>
        </p:nvSpPr>
        <p:spPr>
          <a:xfrm>
            <a:off x="410300" y="1151925"/>
            <a:ext cx="8347200" cy="32631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95th-percentile latency of less than 10 milliseconds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Availability of 99.999% over 3 years  (Five 9s)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2 trillion relational tuples that occupy close to 100 terabytes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&gt; 10 million client queries per second (QPS)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10,000 servers organized in several dozen clusters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Planetscale Numbers!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pic>
        <p:nvPicPr>
          <p:cNvPr id="730" name="Google Shape;730;p85"/>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731" name="Google Shape;731;p85"/>
          <p:cNvPicPr preferRelativeResize="0"/>
          <p:nvPr/>
        </p:nvPicPr>
        <p:blipFill>
          <a:blip r:embed="rId4">
            <a:alphaModFix/>
          </a:blip>
          <a:stretch>
            <a:fillRect/>
          </a:stretch>
        </p:blipFill>
        <p:spPr>
          <a:xfrm>
            <a:off x="1824037" y="760675"/>
            <a:ext cx="5495925" cy="4124325"/>
          </a:xfrm>
          <a:prstGeom prst="rect">
            <a:avLst/>
          </a:prstGeom>
          <a:noFill/>
          <a:ln>
            <a:noFill/>
          </a:ln>
        </p:spPr>
      </p:pic>
      <p:sp>
        <p:nvSpPr>
          <p:cNvPr id="732" name="Google Shape;732;p85"/>
          <p:cNvSpPr/>
          <p:nvPr/>
        </p:nvSpPr>
        <p:spPr>
          <a:xfrm rot="2373580">
            <a:off x="5560760" y="3509043"/>
            <a:ext cx="501192" cy="791851"/>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pic>
        <p:nvPicPr>
          <p:cNvPr id="737" name="Google Shape;737;p86"/>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738" name="Google Shape;738;p86"/>
          <p:cNvPicPr preferRelativeResize="0"/>
          <p:nvPr/>
        </p:nvPicPr>
        <p:blipFill>
          <a:blip r:embed="rId4">
            <a:alphaModFix/>
          </a:blip>
          <a:stretch>
            <a:fillRect/>
          </a:stretch>
        </p:blipFill>
        <p:spPr>
          <a:xfrm>
            <a:off x="1702150" y="152400"/>
            <a:ext cx="3689509" cy="4838701"/>
          </a:xfrm>
          <a:prstGeom prst="rect">
            <a:avLst/>
          </a:prstGeom>
          <a:noFill/>
          <a:ln>
            <a:noFill/>
          </a:ln>
        </p:spPr>
      </p:pic>
      <p:sp>
        <p:nvSpPr>
          <p:cNvPr id="739" name="Google Shape;739;p86"/>
          <p:cNvSpPr txBox="1"/>
          <p:nvPr/>
        </p:nvSpPr>
        <p:spPr>
          <a:xfrm>
            <a:off x="6194600" y="975375"/>
            <a:ext cx="3464700" cy="24936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Lest we forget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Kubernetes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Microservices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pic>
        <p:nvPicPr>
          <p:cNvPr id="744" name="Google Shape;744;p87"/>
          <p:cNvPicPr preferRelativeResize="0"/>
          <p:nvPr/>
        </p:nvPicPr>
        <p:blipFill>
          <a:blip r:embed="rId3">
            <a:alphaModFix/>
          </a:blip>
          <a:stretch>
            <a:fillRect/>
          </a:stretch>
        </p:blipFill>
        <p:spPr>
          <a:xfrm>
            <a:off x="0" y="0"/>
            <a:ext cx="1196575" cy="1196575"/>
          </a:xfrm>
          <a:prstGeom prst="rect">
            <a:avLst/>
          </a:prstGeom>
          <a:noFill/>
          <a:ln>
            <a:noFill/>
          </a:ln>
        </p:spPr>
      </p:pic>
      <p:sp>
        <p:nvSpPr>
          <p:cNvPr id="745" name="Google Shape;745;p87"/>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46" name="Google Shape;746;p87"/>
          <p:cNvPicPr preferRelativeResize="0"/>
          <p:nvPr/>
        </p:nvPicPr>
        <p:blipFill>
          <a:blip r:embed="rId4">
            <a:alphaModFix/>
          </a:blip>
          <a:stretch>
            <a:fillRect/>
          </a:stretch>
        </p:blipFill>
        <p:spPr>
          <a:xfrm>
            <a:off x="2953063" y="959950"/>
            <a:ext cx="2865275" cy="2148950"/>
          </a:xfrm>
          <a:prstGeom prst="rect">
            <a:avLst/>
          </a:prstGeom>
          <a:noFill/>
          <a:ln>
            <a:noFill/>
          </a:ln>
        </p:spPr>
      </p:pic>
      <p:sp>
        <p:nvSpPr>
          <p:cNvPr id="747" name="Google Shape;747;p87"/>
          <p:cNvSpPr txBox="1"/>
          <p:nvPr/>
        </p:nvSpPr>
        <p:spPr>
          <a:xfrm>
            <a:off x="2871000" y="3416250"/>
            <a:ext cx="4432800" cy="210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 2 Trillion Relation Tuples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pic>
        <p:nvPicPr>
          <p:cNvPr id="752" name="Google Shape;752;p88"/>
          <p:cNvPicPr preferRelativeResize="0"/>
          <p:nvPr/>
        </p:nvPicPr>
        <p:blipFill>
          <a:blip r:embed="rId3">
            <a:alphaModFix/>
          </a:blip>
          <a:stretch>
            <a:fillRect/>
          </a:stretch>
        </p:blipFill>
        <p:spPr>
          <a:xfrm>
            <a:off x="0" y="0"/>
            <a:ext cx="1196575" cy="1196575"/>
          </a:xfrm>
          <a:prstGeom prst="rect">
            <a:avLst/>
          </a:prstGeom>
          <a:noFill/>
          <a:ln>
            <a:noFill/>
          </a:ln>
        </p:spPr>
      </p:pic>
      <p:sp>
        <p:nvSpPr>
          <p:cNvPr id="753" name="Google Shape;753;p88"/>
          <p:cNvSpPr txBox="1"/>
          <p:nvPr/>
        </p:nvSpPr>
        <p:spPr>
          <a:xfrm>
            <a:off x="2006975" y="236650"/>
            <a:ext cx="5468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 - Relational Tuples</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54" name="Google Shape;754;p88"/>
          <p:cNvPicPr preferRelativeResize="0"/>
          <p:nvPr/>
        </p:nvPicPr>
        <p:blipFill>
          <a:blip r:embed="rId4">
            <a:alphaModFix/>
          </a:blip>
          <a:stretch>
            <a:fillRect/>
          </a:stretch>
        </p:blipFill>
        <p:spPr>
          <a:xfrm>
            <a:off x="1394300" y="1482375"/>
            <a:ext cx="7120776" cy="610775"/>
          </a:xfrm>
          <a:prstGeom prst="rect">
            <a:avLst/>
          </a:prstGeom>
          <a:noFill/>
          <a:ln>
            <a:noFill/>
          </a:ln>
        </p:spPr>
      </p:pic>
      <p:pic>
        <p:nvPicPr>
          <p:cNvPr id="755" name="Google Shape;755;p88"/>
          <p:cNvPicPr preferRelativeResize="0"/>
          <p:nvPr/>
        </p:nvPicPr>
        <p:blipFill>
          <a:blip r:embed="rId5">
            <a:alphaModFix/>
          </a:blip>
          <a:stretch>
            <a:fillRect/>
          </a:stretch>
        </p:blipFill>
        <p:spPr>
          <a:xfrm>
            <a:off x="1575850" y="2741050"/>
            <a:ext cx="6232701" cy="221220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pic>
        <p:nvPicPr>
          <p:cNvPr id="760" name="Google Shape;760;p89"/>
          <p:cNvPicPr preferRelativeResize="0"/>
          <p:nvPr/>
        </p:nvPicPr>
        <p:blipFill>
          <a:blip r:embed="rId3">
            <a:alphaModFix/>
          </a:blip>
          <a:stretch>
            <a:fillRect/>
          </a:stretch>
        </p:blipFill>
        <p:spPr>
          <a:xfrm>
            <a:off x="0" y="0"/>
            <a:ext cx="1196575" cy="1196575"/>
          </a:xfrm>
          <a:prstGeom prst="rect">
            <a:avLst/>
          </a:prstGeom>
          <a:noFill/>
          <a:ln>
            <a:noFill/>
          </a:ln>
        </p:spPr>
      </p:pic>
      <p:sp>
        <p:nvSpPr>
          <p:cNvPr id="761" name="Google Shape;761;p89"/>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62" name="Google Shape;762;p89"/>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63" name="Google Shape;763;p89"/>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64" name="Google Shape;764;p89"/>
          <p:cNvPicPr preferRelativeResize="0"/>
          <p:nvPr/>
        </p:nvPicPr>
        <p:blipFill>
          <a:blip r:embed="rId4">
            <a:alphaModFix/>
          </a:blip>
          <a:stretch>
            <a:fillRect/>
          </a:stretch>
        </p:blipFill>
        <p:spPr>
          <a:xfrm>
            <a:off x="8328375" y="4816700"/>
            <a:ext cx="742125" cy="234450"/>
          </a:xfrm>
          <a:prstGeom prst="rect">
            <a:avLst/>
          </a:prstGeom>
          <a:noFill/>
          <a:ln>
            <a:noFill/>
          </a:ln>
        </p:spPr>
      </p:pic>
      <p:pic>
        <p:nvPicPr>
          <p:cNvPr id="765" name="Google Shape;765;p89"/>
          <p:cNvPicPr preferRelativeResize="0"/>
          <p:nvPr/>
        </p:nvPicPr>
        <p:blipFill>
          <a:blip r:embed="rId5">
            <a:alphaModFix/>
          </a:blip>
          <a:stretch>
            <a:fillRect/>
          </a:stretch>
        </p:blipFill>
        <p:spPr>
          <a:xfrm>
            <a:off x="2083500" y="1345750"/>
            <a:ext cx="5288600" cy="3117376"/>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pic>
        <p:nvPicPr>
          <p:cNvPr id="770" name="Google Shape;770;p90"/>
          <p:cNvPicPr preferRelativeResize="0"/>
          <p:nvPr/>
        </p:nvPicPr>
        <p:blipFill>
          <a:blip r:embed="rId3">
            <a:alphaModFix/>
          </a:blip>
          <a:stretch>
            <a:fillRect/>
          </a:stretch>
        </p:blipFill>
        <p:spPr>
          <a:xfrm>
            <a:off x="0" y="0"/>
            <a:ext cx="1196575" cy="1196575"/>
          </a:xfrm>
          <a:prstGeom prst="rect">
            <a:avLst/>
          </a:prstGeom>
          <a:noFill/>
          <a:ln>
            <a:noFill/>
          </a:ln>
        </p:spPr>
      </p:pic>
      <p:sp>
        <p:nvSpPr>
          <p:cNvPr id="771" name="Google Shape;771;p90"/>
          <p:cNvSpPr txBox="1"/>
          <p:nvPr/>
        </p:nvSpPr>
        <p:spPr>
          <a:xfrm>
            <a:off x="2064900" y="187300"/>
            <a:ext cx="66120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RBAC vs A</a:t>
            </a:r>
            <a:r>
              <a:rPr lang="en-GB" sz="3000">
                <a:solidFill>
                  <a:srgbClr val="2D2D2D"/>
                </a:solidFill>
                <a:latin typeface="Sofia Sans Extra Condensed SemiBold"/>
                <a:ea typeface="Sofia Sans Extra Condensed SemiBold"/>
                <a:cs typeface="Sofia Sans Extra Condensed SemiBold"/>
                <a:sym typeface="Sofia Sans Extra Condensed SemiBold"/>
              </a:rPr>
              <a:t>BAC </a:t>
            </a:r>
            <a:r>
              <a:rPr lang="en-GB" sz="3000">
                <a:solidFill>
                  <a:srgbClr val="2D2D2D"/>
                </a:solidFill>
                <a:latin typeface="Sofia Sans Extra Condensed SemiBold"/>
                <a:ea typeface="Sofia Sans Extra Condensed SemiBold"/>
                <a:cs typeface="Sofia Sans Extra Condensed SemiBold"/>
                <a:sym typeface="Sofia Sans Extra Condensed SemiBold"/>
              </a:rPr>
              <a:t>vs ReBAC - Concepts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72" name="Google Shape;772;p90"/>
          <p:cNvSpPr txBox="1"/>
          <p:nvPr/>
        </p:nvSpPr>
        <p:spPr>
          <a:xfrm>
            <a:off x="3627675" y="5197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73" name="Google Shape;773;p90"/>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74" name="Google Shape;774;p90"/>
          <p:cNvPicPr preferRelativeResize="0"/>
          <p:nvPr/>
        </p:nvPicPr>
        <p:blipFill>
          <a:blip r:embed="rId4">
            <a:alphaModFix/>
          </a:blip>
          <a:stretch>
            <a:fillRect/>
          </a:stretch>
        </p:blipFill>
        <p:spPr>
          <a:xfrm>
            <a:off x="8319050" y="4626650"/>
            <a:ext cx="542250" cy="380875"/>
          </a:xfrm>
          <a:prstGeom prst="rect">
            <a:avLst/>
          </a:prstGeom>
          <a:noFill/>
          <a:ln>
            <a:noFill/>
          </a:ln>
        </p:spPr>
      </p:pic>
      <p:pic>
        <p:nvPicPr>
          <p:cNvPr id="775" name="Google Shape;775;p90"/>
          <p:cNvPicPr preferRelativeResize="0"/>
          <p:nvPr/>
        </p:nvPicPr>
        <p:blipFill>
          <a:blip r:embed="rId5">
            <a:alphaModFix/>
          </a:blip>
          <a:stretch>
            <a:fillRect/>
          </a:stretch>
        </p:blipFill>
        <p:spPr>
          <a:xfrm>
            <a:off x="2328775" y="1080300"/>
            <a:ext cx="4486456" cy="337045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pic>
        <p:nvPicPr>
          <p:cNvPr id="780" name="Google Shape;780;p91"/>
          <p:cNvPicPr preferRelativeResize="0"/>
          <p:nvPr/>
        </p:nvPicPr>
        <p:blipFill>
          <a:blip r:embed="rId3">
            <a:alphaModFix/>
          </a:blip>
          <a:stretch>
            <a:fillRect/>
          </a:stretch>
        </p:blipFill>
        <p:spPr>
          <a:xfrm>
            <a:off x="0" y="0"/>
            <a:ext cx="1196575" cy="1196575"/>
          </a:xfrm>
          <a:prstGeom prst="rect">
            <a:avLst/>
          </a:prstGeom>
          <a:noFill/>
          <a:ln>
            <a:noFill/>
          </a:ln>
        </p:spPr>
      </p:pic>
      <p:sp>
        <p:nvSpPr>
          <p:cNvPr id="781" name="Google Shape;781;p91"/>
          <p:cNvSpPr txBox="1"/>
          <p:nvPr/>
        </p:nvSpPr>
        <p:spPr>
          <a:xfrm>
            <a:off x="1912825" y="205200"/>
            <a:ext cx="55881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82" name="Google Shape;782;p91"/>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83" name="Google Shape;783;p91"/>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Visual | Graphical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pic>
        <p:nvPicPr>
          <p:cNvPr id="788" name="Google Shape;788;p92"/>
          <p:cNvPicPr preferRelativeResize="0"/>
          <p:nvPr/>
        </p:nvPicPr>
        <p:blipFill>
          <a:blip r:embed="rId3">
            <a:alphaModFix/>
          </a:blip>
          <a:stretch>
            <a:fillRect/>
          </a:stretch>
        </p:blipFill>
        <p:spPr>
          <a:xfrm>
            <a:off x="0" y="0"/>
            <a:ext cx="1196575" cy="1196575"/>
          </a:xfrm>
          <a:prstGeom prst="rect">
            <a:avLst/>
          </a:prstGeom>
          <a:noFill/>
          <a:ln>
            <a:noFill/>
          </a:ln>
        </p:spPr>
      </p:pic>
      <p:sp>
        <p:nvSpPr>
          <p:cNvPr id="789" name="Google Shape;789;p92"/>
          <p:cNvSpPr txBox="1"/>
          <p:nvPr/>
        </p:nvSpPr>
        <p:spPr>
          <a:xfrm>
            <a:off x="1912825" y="205200"/>
            <a:ext cx="57459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90" name="Google Shape;790;p92"/>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91" name="Google Shape;791;p92"/>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Visual | Graphical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92" name="Google Shape;792;p92"/>
          <p:cNvSpPr txBox="1"/>
          <p:nvPr/>
        </p:nvSpPr>
        <p:spPr>
          <a:xfrm>
            <a:off x="4473600" y="1132650"/>
            <a:ext cx="3834300" cy="3648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Relations can be complex to map</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Learning curve - Graph Theory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Not as granular as ABAC -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Auditing - </a:t>
            </a:r>
            <a:r>
              <a:rPr lang="en-GB" sz="2500">
                <a:solidFill>
                  <a:srgbClr val="2D2D2D"/>
                </a:solidFill>
                <a:latin typeface="Sofia Sans Extra Condensed SemiBold"/>
                <a:ea typeface="Sofia Sans Extra Condensed SemiBold"/>
                <a:cs typeface="Sofia Sans Extra Condensed SemiBold"/>
                <a:sym typeface="Sofia Sans Extra Condensed SemiBold"/>
              </a:rPr>
              <a:t>Could be </a:t>
            </a:r>
            <a:r>
              <a:rPr lang="en-GB" sz="2500">
                <a:solidFill>
                  <a:srgbClr val="2D2D2D"/>
                </a:solidFill>
                <a:latin typeface="Sofia Sans Extra Condensed SemiBold"/>
                <a:ea typeface="Sofia Sans Extra Condensed SemiBold"/>
                <a:cs typeface="Sofia Sans Extra Condensed SemiBold"/>
                <a:sym typeface="Sofia Sans Extra Condensed SemiBold"/>
              </a:rPr>
              <a:t>challenging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Major Cloud Providers not offering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pic>
        <p:nvPicPr>
          <p:cNvPr descr="A close up of a paper&#10;&#10;Description automatically generated" id="190" name="Google Shape;190;p3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91" name="Google Shape;191;p3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92" name="Google Shape;192;p30"/>
          <p:cNvSpPr/>
          <p:nvPr/>
        </p:nvSpPr>
        <p:spPr>
          <a:xfrm>
            <a:off x="1068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93" name="Google Shape;193;p3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4" name="Google Shape;194;p3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5" name="Google Shape;195;p3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96" name="Google Shape;196;p3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97" name="Google Shape;197;p30"/>
          <p:cNvSpPr txBox="1"/>
          <p:nvPr/>
        </p:nvSpPr>
        <p:spPr>
          <a:xfrm>
            <a:off x="1819050" y="1744925"/>
            <a:ext cx="51312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Introduce a new User Class</a:t>
            </a:r>
            <a:br>
              <a:rPr lang="en-GB" sz="3600">
                <a:solidFill>
                  <a:srgbClr val="2D2D2D"/>
                </a:solidFill>
                <a:latin typeface="Sofia Sans Extra Condensed SemiBold"/>
                <a:ea typeface="Sofia Sans Extra Condensed SemiBold"/>
                <a:cs typeface="Sofia Sans Extra Condensed SemiBold"/>
                <a:sym typeface="Sofia Sans Extra Condensed SemiBold"/>
              </a:rPr>
            </a:br>
            <a:r>
              <a:rPr lang="en-GB" sz="3600">
                <a:solidFill>
                  <a:srgbClr val="2D2D2D"/>
                </a:solidFill>
                <a:latin typeface="Sofia Sans Extra Condensed SemiBold"/>
                <a:ea typeface="Sofia Sans Extra Condensed SemiBold"/>
                <a:cs typeface="Sofia Sans Extra Condensed SemiBold"/>
                <a:sym typeface="Sofia Sans Extra Condensed SemiBold"/>
              </a:rPr>
              <a:t>The FIRM Accountant</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pic>
        <p:nvPicPr>
          <p:cNvPr id="797" name="Google Shape;797;p93"/>
          <p:cNvPicPr preferRelativeResize="0"/>
          <p:nvPr/>
        </p:nvPicPr>
        <p:blipFill>
          <a:blip r:embed="rId3">
            <a:alphaModFix/>
          </a:blip>
          <a:stretch>
            <a:fillRect/>
          </a:stretch>
        </p:blipFill>
        <p:spPr>
          <a:xfrm>
            <a:off x="0" y="0"/>
            <a:ext cx="1196575" cy="1196575"/>
          </a:xfrm>
          <a:prstGeom prst="rect">
            <a:avLst/>
          </a:prstGeom>
          <a:noFill/>
          <a:ln>
            <a:noFill/>
          </a:ln>
        </p:spPr>
      </p:pic>
      <p:sp>
        <p:nvSpPr>
          <p:cNvPr id="798" name="Google Shape;798;p93"/>
          <p:cNvSpPr txBox="1"/>
          <p:nvPr/>
        </p:nvSpPr>
        <p:spPr>
          <a:xfrm>
            <a:off x="2459000" y="236638"/>
            <a:ext cx="42498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 Solutions</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99" name="Google Shape;799;p93"/>
          <p:cNvSpPr txBox="1"/>
          <p:nvPr/>
        </p:nvSpPr>
        <p:spPr>
          <a:xfrm>
            <a:off x="1568775" y="1110600"/>
            <a:ext cx="26808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 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SpiceDB</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OpenFGA</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Ory / Keto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Permify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Permit.io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Topaz</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00" name="Google Shape;800;p93"/>
          <p:cNvSpPr txBox="1"/>
          <p:nvPr/>
        </p:nvSpPr>
        <p:spPr>
          <a:xfrm>
            <a:off x="5470625" y="1196575"/>
            <a:ext cx="3000000" cy="17238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Commercial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Oso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Auth0 / Okta (OpenFGA)</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pic>
        <p:nvPicPr>
          <p:cNvPr id="805" name="Google Shape;805;p94"/>
          <p:cNvPicPr preferRelativeResize="0"/>
          <p:nvPr/>
        </p:nvPicPr>
        <p:blipFill>
          <a:blip r:embed="rId3">
            <a:alphaModFix/>
          </a:blip>
          <a:stretch>
            <a:fillRect/>
          </a:stretch>
        </p:blipFill>
        <p:spPr>
          <a:xfrm>
            <a:off x="0" y="0"/>
            <a:ext cx="1196575" cy="1196575"/>
          </a:xfrm>
          <a:prstGeom prst="rect">
            <a:avLst/>
          </a:prstGeom>
          <a:noFill/>
          <a:ln>
            <a:noFill/>
          </a:ln>
        </p:spPr>
      </p:pic>
      <p:sp>
        <p:nvSpPr>
          <p:cNvPr id="806" name="Google Shape;806;p94"/>
          <p:cNvSpPr txBox="1"/>
          <p:nvPr/>
        </p:nvSpPr>
        <p:spPr>
          <a:xfrm>
            <a:off x="2459000" y="236638"/>
            <a:ext cx="42498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 Solutions</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07" name="Google Shape;807;p94"/>
          <p:cNvSpPr txBox="1"/>
          <p:nvPr/>
        </p:nvSpPr>
        <p:spPr>
          <a:xfrm>
            <a:off x="1568775" y="1110600"/>
            <a:ext cx="26808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 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SpiceDB</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OpenFGA</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Ory / Keto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Permify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Permit.io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Topaz</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08" name="Google Shape;808;p94"/>
          <p:cNvSpPr txBox="1"/>
          <p:nvPr/>
        </p:nvSpPr>
        <p:spPr>
          <a:xfrm>
            <a:off x="5470625" y="1196575"/>
            <a:ext cx="3000000" cy="17238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Commercial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Oso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Auth0 / Okta (OpenFGA)</a:t>
            </a:r>
            <a:endParaRPr/>
          </a:p>
        </p:txBody>
      </p:sp>
      <p:sp>
        <p:nvSpPr>
          <p:cNvPr id="809" name="Google Shape;809;p94"/>
          <p:cNvSpPr/>
          <p:nvPr/>
        </p:nvSpPr>
        <p:spPr>
          <a:xfrm>
            <a:off x="3583650" y="3464750"/>
            <a:ext cx="852900" cy="4263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pic>
        <p:nvPicPr>
          <p:cNvPr id="814" name="Google Shape;814;p95"/>
          <p:cNvPicPr preferRelativeResize="0"/>
          <p:nvPr/>
        </p:nvPicPr>
        <p:blipFill>
          <a:blip r:embed="rId3">
            <a:alphaModFix/>
          </a:blip>
          <a:stretch>
            <a:fillRect/>
          </a:stretch>
        </p:blipFill>
        <p:spPr>
          <a:xfrm>
            <a:off x="0" y="0"/>
            <a:ext cx="1196575" cy="1196575"/>
          </a:xfrm>
          <a:prstGeom prst="rect">
            <a:avLst/>
          </a:prstGeom>
          <a:noFill/>
          <a:ln>
            <a:noFill/>
          </a:ln>
        </p:spPr>
      </p:pic>
      <p:sp>
        <p:nvSpPr>
          <p:cNvPr id="815" name="Google Shape;815;p95"/>
          <p:cNvSpPr txBox="1"/>
          <p:nvPr/>
        </p:nvSpPr>
        <p:spPr>
          <a:xfrm>
            <a:off x="1912825" y="281400"/>
            <a:ext cx="5914200" cy="646500"/>
          </a:xfrm>
          <a:prstGeom prst="rect">
            <a:avLst/>
          </a:prstGeom>
          <a:noFill/>
          <a:ln>
            <a:noFill/>
          </a:ln>
        </p:spPr>
        <p:txBody>
          <a:bodyPr anchorCtr="0" anchor="t" bIns="91425" lIns="91425" spcFirstLastPara="1" rIns="91425" wrap="square" tIns="91425">
            <a:spAutoFit/>
          </a:bodyPr>
          <a:lstStyle/>
          <a:p>
            <a:pPr indent="0" lvl="0" marL="18288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Topaz</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16" name="Google Shape;816;p95"/>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817" name="Google Shape;817;p95"/>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818" name="Google Shape;818;p95"/>
          <p:cNvPicPr preferRelativeResize="0"/>
          <p:nvPr/>
        </p:nvPicPr>
        <p:blipFill>
          <a:blip r:embed="rId4">
            <a:alphaModFix/>
          </a:blip>
          <a:stretch>
            <a:fillRect/>
          </a:stretch>
        </p:blipFill>
        <p:spPr>
          <a:xfrm>
            <a:off x="7947425" y="-10187"/>
            <a:ext cx="1196575" cy="1077283"/>
          </a:xfrm>
          <a:prstGeom prst="rect">
            <a:avLst/>
          </a:prstGeom>
          <a:noFill/>
          <a:ln>
            <a:noFill/>
          </a:ln>
        </p:spPr>
      </p:pic>
      <p:sp>
        <p:nvSpPr>
          <p:cNvPr id="819" name="Google Shape;819;p95"/>
          <p:cNvSpPr txBox="1"/>
          <p:nvPr/>
        </p:nvSpPr>
        <p:spPr>
          <a:xfrm>
            <a:off x="2017825" y="1818825"/>
            <a:ext cx="5704200" cy="21087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 Source by Aserto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Supports Open Policy Agent (OPA) and Zanzibar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OPA -&gt; Terraform for Policies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Topaz’s Policies -&gt; Json like DSL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Supports RBAC, ABAC and ReBAC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pic>
        <p:nvPicPr>
          <p:cNvPr id="824" name="Google Shape;824;p96"/>
          <p:cNvPicPr preferRelativeResize="0"/>
          <p:nvPr/>
        </p:nvPicPr>
        <p:blipFill>
          <a:blip r:embed="rId3">
            <a:alphaModFix/>
          </a:blip>
          <a:stretch>
            <a:fillRect/>
          </a:stretch>
        </p:blipFill>
        <p:spPr>
          <a:xfrm>
            <a:off x="0" y="0"/>
            <a:ext cx="1196575" cy="1196575"/>
          </a:xfrm>
          <a:prstGeom prst="rect">
            <a:avLst/>
          </a:prstGeom>
          <a:noFill/>
          <a:ln>
            <a:noFill/>
          </a:ln>
        </p:spPr>
      </p:pic>
      <p:sp>
        <p:nvSpPr>
          <p:cNvPr id="825" name="Google Shape;825;p96"/>
          <p:cNvSpPr txBox="1"/>
          <p:nvPr/>
        </p:nvSpPr>
        <p:spPr>
          <a:xfrm>
            <a:off x="1912825" y="95500"/>
            <a:ext cx="5914200" cy="646500"/>
          </a:xfrm>
          <a:prstGeom prst="rect">
            <a:avLst/>
          </a:prstGeom>
          <a:noFill/>
          <a:ln>
            <a:noFill/>
          </a:ln>
        </p:spPr>
        <p:txBody>
          <a:bodyPr anchorCtr="0" anchor="t" bIns="91425" lIns="91425" spcFirstLastPara="1" rIns="91425" wrap="square" tIns="91425">
            <a:spAutoFit/>
          </a:bodyPr>
          <a:lstStyle/>
          <a:p>
            <a:pPr indent="0" lvl="0" marL="18288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Topaz Architecture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826" name="Google Shape;826;p96"/>
          <p:cNvPicPr preferRelativeResize="0"/>
          <p:nvPr/>
        </p:nvPicPr>
        <p:blipFill>
          <a:blip r:embed="rId4">
            <a:alphaModFix/>
          </a:blip>
          <a:stretch>
            <a:fillRect/>
          </a:stretch>
        </p:blipFill>
        <p:spPr>
          <a:xfrm>
            <a:off x="1048612" y="1140375"/>
            <a:ext cx="7642629" cy="3806388"/>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pic>
        <p:nvPicPr>
          <p:cNvPr id="831" name="Google Shape;831;p97"/>
          <p:cNvPicPr preferRelativeResize="0"/>
          <p:nvPr/>
        </p:nvPicPr>
        <p:blipFill>
          <a:blip r:embed="rId3">
            <a:alphaModFix/>
          </a:blip>
          <a:stretch>
            <a:fillRect/>
          </a:stretch>
        </p:blipFill>
        <p:spPr>
          <a:xfrm>
            <a:off x="0" y="0"/>
            <a:ext cx="1196575" cy="1196575"/>
          </a:xfrm>
          <a:prstGeom prst="rect">
            <a:avLst/>
          </a:prstGeom>
          <a:noFill/>
          <a:ln>
            <a:noFill/>
          </a:ln>
        </p:spPr>
      </p:pic>
      <p:sp>
        <p:nvSpPr>
          <p:cNvPr id="832" name="Google Shape;832;p97"/>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RBAC Policy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33" name="Google Shape;833;p97"/>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34" name="Google Shape;834;p97"/>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835" name="Google Shape;835;p97"/>
          <p:cNvSpPr txBox="1"/>
          <p:nvPr/>
        </p:nvSpPr>
        <p:spPr>
          <a:xfrm>
            <a:off x="1912825" y="1439925"/>
            <a:ext cx="7125300" cy="35913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Clr>
                <a:schemeClr val="dk1"/>
              </a:buClr>
              <a:buSzPts val="1100"/>
              <a:buFont typeface="Arial"/>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"tenant"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input.resource.tenant_id,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"viewer"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"user"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input.user.id,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D6D08F"/>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 name="Shape 839"/>
        <p:cNvGrpSpPr/>
        <p:nvPr/>
      </p:nvGrpSpPr>
      <p:grpSpPr>
        <a:xfrm>
          <a:off x="0" y="0"/>
          <a:ext cx="0" cy="0"/>
          <a:chOff x="0" y="0"/>
          <a:chExt cx="0" cy="0"/>
        </a:xfrm>
      </p:grpSpPr>
      <p:pic>
        <p:nvPicPr>
          <p:cNvPr id="840" name="Google Shape;840;p98"/>
          <p:cNvPicPr preferRelativeResize="0"/>
          <p:nvPr/>
        </p:nvPicPr>
        <p:blipFill>
          <a:blip r:embed="rId3">
            <a:alphaModFix/>
          </a:blip>
          <a:stretch>
            <a:fillRect/>
          </a:stretch>
        </p:blipFill>
        <p:spPr>
          <a:xfrm>
            <a:off x="0" y="0"/>
            <a:ext cx="1196575" cy="1196575"/>
          </a:xfrm>
          <a:prstGeom prst="rect">
            <a:avLst/>
          </a:prstGeom>
          <a:noFill/>
          <a:ln>
            <a:noFill/>
          </a:ln>
        </p:spPr>
      </p:pic>
      <p:sp>
        <p:nvSpPr>
          <p:cNvPr id="841" name="Google Shape;841;p98"/>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ReBAC Policy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42" name="Google Shape;842;p98"/>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43" name="Google Shape;843;p98"/>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844" name="Google Shape;844;p98"/>
          <p:cNvSpPr txBox="1"/>
          <p:nvPr/>
        </p:nvSpPr>
        <p:spPr>
          <a:xfrm>
            <a:off x="1912825" y="1439925"/>
            <a:ext cx="7125300" cy="39366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"document"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input.resource.doc_id,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"can_read"</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"user"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input.user.id,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pic>
        <p:nvPicPr>
          <p:cNvPr id="849" name="Google Shape;849;p99"/>
          <p:cNvPicPr preferRelativeResize="0"/>
          <p:nvPr/>
        </p:nvPicPr>
        <p:blipFill>
          <a:blip r:embed="rId3">
            <a:alphaModFix/>
          </a:blip>
          <a:stretch>
            <a:fillRect/>
          </a:stretch>
        </p:blipFill>
        <p:spPr>
          <a:xfrm>
            <a:off x="0" y="0"/>
            <a:ext cx="1196575" cy="1196575"/>
          </a:xfrm>
          <a:prstGeom prst="rect">
            <a:avLst/>
          </a:prstGeom>
          <a:noFill/>
          <a:ln>
            <a:noFill/>
          </a:ln>
        </p:spPr>
      </p:pic>
      <p:sp>
        <p:nvSpPr>
          <p:cNvPr id="850" name="Google Shape;850;p99"/>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RBAC &amp;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51" name="Google Shape;851;p99"/>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52" name="Google Shape;852;p99"/>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853" name="Google Shape;853;p99"/>
          <p:cNvSpPr txBox="1"/>
          <p:nvPr/>
        </p:nvSpPr>
        <p:spPr>
          <a:xfrm>
            <a:off x="4433275" y="1151925"/>
            <a:ext cx="4971000" cy="46269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"document"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input.resource.doc_id,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0000FF"/>
                </a:solidFill>
                <a:latin typeface="Courier New"/>
                <a:ea typeface="Courier New"/>
                <a:cs typeface="Courier New"/>
                <a:sym typeface="Courier New"/>
              </a:rPr>
              <a:t>"can_read"</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"user"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input.user.id,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
        <p:nvSpPr>
          <p:cNvPr id="854" name="Google Shape;854;p99"/>
          <p:cNvSpPr txBox="1"/>
          <p:nvPr/>
        </p:nvSpPr>
        <p:spPr>
          <a:xfrm>
            <a:off x="26200" y="1196575"/>
            <a:ext cx="4726200" cy="42819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"tenant"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input.resource.tenant_id,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0000FF"/>
                </a:solidFill>
                <a:latin typeface="Courier New"/>
                <a:ea typeface="Courier New"/>
                <a:cs typeface="Courier New"/>
                <a:sym typeface="Courier New"/>
              </a:rPr>
              <a:t>"viewer"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"user"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input.user.id,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 name="Shape 858"/>
        <p:cNvGrpSpPr/>
        <p:nvPr/>
      </p:nvGrpSpPr>
      <p:grpSpPr>
        <a:xfrm>
          <a:off x="0" y="0"/>
          <a:ext cx="0" cy="0"/>
          <a:chOff x="0" y="0"/>
          <a:chExt cx="0" cy="0"/>
        </a:xfrm>
      </p:grpSpPr>
      <p:pic>
        <p:nvPicPr>
          <p:cNvPr id="859" name="Google Shape;859;p100"/>
          <p:cNvPicPr preferRelativeResize="0"/>
          <p:nvPr/>
        </p:nvPicPr>
        <p:blipFill>
          <a:blip r:embed="rId3">
            <a:alphaModFix/>
          </a:blip>
          <a:stretch>
            <a:fillRect/>
          </a:stretch>
        </p:blipFill>
        <p:spPr>
          <a:xfrm>
            <a:off x="0" y="0"/>
            <a:ext cx="1196575" cy="1196575"/>
          </a:xfrm>
          <a:prstGeom prst="rect">
            <a:avLst/>
          </a:prstGeom>
          <a:noFill/>
          <a:ln>
            <a:noFill/>
          </a:ln>
        </p:spPr>
      </p:pic>
      <p:sp>
        <p:nvSpPr>
          <p:cNvPr id="860" name="Google Shape;860;p100"/>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ABAC Policy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61" name="Google Shape;861;p100"/>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62" name="Google Shape;862;p100"/>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863" name="Google Shape;863;p100"/>
          <p:cNvSpPr txBox="1"/>
          <p:nvPr/>
        </p:nvSpPr>
        <p:spPr>
          <a:xfrm>
            <a:off x="1912825" y="1439925"/>
            <a:ext cx="7125300" cy="25560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Clr>
                <a:schemeClr val="dk1"/>
              </a:buClr>
              <a:buSzPts val="1100"/>
              <a:buFont typeface="Arial"/>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ns </a:t>
            </a:r>
            <a:r>
              <a:rPr b="1" lang="en-GB" sz="1950">
                <a:solidFill>
                  <a:srgbClr val="999999"/>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time</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now_ns</a:t>
            </a:r>
            <a:r>
              <a:rPr b="1" lang="en-GB" sz="1950">
                <a:solidFill>
                  <a:srgbClr val="999999"/>
                </a:solidFill>
                <a:latin typeface="Courier New"/>
                <a:ea typeface="Courier New"/>
                <a:cs typeface="Courier New"/>
                <a:sym typeface="Courier New"/>
              </a:rPr>
              <a:t>()</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day</a:t>
            </a:r>
            <a:r>
              <a:rPr b="1" lang="en-GB" sz="1950">
                <a:solidFill>
                  <a:srgbClr val="999999"/>
                </a:solidFill>
                <a:latin typeface="Courier New"/>
                <a:ea typeface="Courier New"/>
                <a:cs typeface="Courier New"/>
                <a:sym typeface="Courier New"/>
              </a:rPr>
              <a:t> :=</a:t>
            </a: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time</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weekday</a:t>
            </a:r>
            <a:r>
              <a:rPr b="1" lang="en-GB" sz="1950">
                <a:solidFill>
                  <a:srgbClr val="999999"/>
                </a:solidFill>
                <a:latin typeface="Courier New"/>
                <a:ea typeface="Courier New"/>
                <a:cs typeface="Courier New"/>
                <a:sym typeface="Courier New"/>
              </a:rPr>
              <a:t>(ns)</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day </a:t>
            </a:r>
            <a:r>
              <a:rPr b="1" lang="en-GB" sz="1950">
                <a:solidFill>
                  <a:srgbClr val="999999"/>
                </a:solidFill>
                <a:latin typeface="Courier New"/>
                <a:ea typeface="Courier New"/>
                <a:cs typeface="Courier New"/>
                <a:sym typeface="Courier New"/>
              </a:rPr>
              <a:t>== data.workdays[_]</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999999"/>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input.user.properties.department</a:t>
            </a:r>
            <a:r>
              <a:rPr b="1" lang="en-GB" sz="1950">
                <a:solidFill>
                  <a:srgbClr val="999999"/>
                </a:solidFill>
                <a:latin typeface="Courier New"/>
                <a:ea typeface="Courier New"/>
                <a:cs typeface="Courier New"/>
                <a:sym typeface="Courier New"/>
              </a:rPr>
              <a:t> ==</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"Sales"</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D3D097"/>
                </a:solidFill>
                <a:latin typeface="Courier New"/>
                <a:ea typeface="Courier New"/>
                <a:cs typeface="Courier New"/>
                <a:sym typeface="Courier New"/>
              </a:rPr>
              <a:t>}</a:t>
            </a:r>
            <a:endParaRPr b="1" sz="1950">
              <a:solidFill>
                <a:srgbClr val="D3D097"/>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pic>
        <p:nvPicPr>
          <p:cNvPr id="868" name="Google Shape;868;p101"/>
          <p:cNvPicPr preferRelativeResize="0"/>
          <p:nvPr/>
        </p:nvPicPr>
        <p:blipFill>
          <a:blip r:embed="rId3">
            <a:alphaModFix/>
          </a:blip>
          <a:stretch>
            <a:fillRect/>
          </a:stretch>
        </p:blipFill>
        <p:spPr>
          <a:xfrm>
            <a:off x="0" y="0"/>
            <a:ext cx="1196575" cy="1196575"/>
          </a:xfrm>
          <a:prstGeom prst="rect">
            <a:avLst/>
          </a:prstGeom>
          <a:noFill/>
          <a:ln>
            <a:noFill/>
          </a:ln>
        </p:spPr>
      </p:pic>
      <p:sp>
        <p:nvSpPr>
          <p:cNvPr id="869" name="Google Shape;869;p101"/>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Topaz - ASP.NET Core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70" name="Google Shape;870;p101"/>
          <p:cNvSpPr txBox="1"/>
          <p:nvPr/>
        </p:nvSpPr>
        <p:spPr>
          <a:xfrm>
            <a:off x="178125" y="1018325"/>
            <a:ext cx="4587000" cy="3417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//Startup.cs</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0F54D6"/>
                </a:solidFill>
                <a:highlight>
                  <a:srgbClr val="FFFFFF"/>
                </a:highlight>
                <a:latin typeface="Courier New"/>
                <a:ea typeface="Courier New"/>
                <a:cs typeface="Courier New"/>
                <a:sym typeface="Courier New"/>
              </a:rPr>
              <a:t>using </a:t>
            </a:r>
            <a:r>
              <a:rPr b="1" lang="en-GB" sz="1000">
                <a:solidFill>
                  <a:srgbClr val="202020"/>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AspNetCore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Middleware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Extensions</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0F54D6"/>
                </a:solidFill>
                <a:highlight>
                  <a:srgbClr val="FFFFFF"/>
                </a:highlight>
                <a:latin typeface="Courier New"/>
                <a:ea typeface="Courier New"/>
                <a:cs typeface="Courier New"/>
                <a:sym typeface="Courier New"/>
              </a:rPr>
              <a:t>using </a:t>
            </a:r>
            <a:r>
              <a:rPr b="1" lang="en-GB" sz="1000">
                <a:solidFill>
                  <a:srgbClr val="202020"/>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AspNetCore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Middleware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Policies</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  </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//Aserto options handling</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202020"/>
                </a:solidFill>
                <a:highlight>
                  <a:srgbClr val="FFFFFF"/>
                </a:highlight>
                <a:latin typeface="Courier New"/>
                <a:ea typeface="Courier New"/>
                <a:cs typeface="Courier New"/>
                <a:sym typeface="Courier New"/>
              </a:rPr>
              <a:t>services</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AddAsertoAuthorization</a:t>
            </a:r>
            <a:r>
              <a:rPr lang="en-GB" sz="1000">
                <a:solidFill>
                  <a:srgbClr val="383838"/>
                </a:solidFill>
                <a:highlight>
                  <a:srgbClr val="FFFFFF"/>
                </a:highlight>
                <a:latin typeface="Courier New"/>
                <a:ea typeface="Courier New"/>
                <a:cs typeface="Courier New"/>
                <a:sym typeface="Courier New"/>
              </a:rPr>
              <a:t>(options </a:t>
            </a:r>
            <a:r>
              <a:rPr lang="en-GB" sz="1000">
                <a:solidFill>
                  <a:srgbClr val="202020"/>
                </a:solidFill>
                <a:highlight>
                  <a:srgbClr val="FFFFFF"/>
                </a:highlight>
                <a:latin typeface="Courier New"/>
                <a:ea typeface="Courier New"/>
                <a:cs typeface="Courier New"/>
                <a:sym typeface="Courier New"/>
              </a:rPr>
              <a:t>=&gt; Configuration</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GetSection</a:t>
            </a:r>
            <a:r>
              <a:rPr lang="en-GB" sz="1000">
                <a:solidFill>
                  <a:srgbClr val="383838"/>
                </a:solidFill>
                <a:highlight>
                  <a:srgbClr val="FFFFFF"/>
                </a:highlight>
                <a:latin typeface="Courier New"/>
                <a:ea typeface="Courier New"/>
                <a:cs typeface="Courier New"/>
                <a:sym typeface="Courier New"/>
              </a:rPr>
              <a:t>(</a:t>
            </a:r>
            <a:r>
              <a:rPr lang="en-GB" sz="1000">
                <a:solidFill>
                  <a:srgbClr val="8C6C41"/>
                </a:solidFill>
                <a:highlight>
                  <a:srgbClr val="FFFFFF"/>
                </a:highlight>
                <a:latin typeface="Courier New"/>
                <a:ea typeface="Courier New"/>
                <a:cs typeface="Courier New"/>
                <a:sym typeface="Courier New"/>
              </a:rPr>
              <a:t>"Aserto"</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Bind</a:t>
            </a:r>
            <a:r>
              <a:rPr lang="en-GB" sz="1000">
                <a:solidFill>
                  <a:srgbClr val="383838"/>
                </a:solidFill>
                <a:highlight>
                  <a:srgbClr val="FFFFFF"/>
                </a:highlight>
                <a:latin typeface="Courier New"/>
                <a:ea typeface="Courier New"/>
                <a:cs typeface="Courier New"/>
                <a:sym typeface="Courier New"/>
              </a:rPr>
              <a:t>(options));</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//end Aserto options handling</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202020"/>
                </a:solidFill>
                <a:highlight>
                  <a:srgbClr val="FFFFFF"/>
                </a:highlight>
                <a:latin typeface="Courier New"/>
                <a:ea typeface="Courier New"/>
                <a:cs typeface="Courier New"/>
                <a:sym typeface="Courier New"/>
              </a:rPr>
              <a:t>services</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AddAuthorization</a:t>
            </a:r>
            <a:r>
              <a:rPr lang="en-GB" sz="1000">
                <a:solidFill>
                  <a:srgbClr val="383838"/>
                </a:solidFill>
                <a:highlight>
                  <a:srgbClr val="FFFFFF"/>
                </a:highlight>
                <a:latin typeface="Courier New"/>
                <a:ea typeface="Courier New"/>
                <a:cs typeface="Courier New"/>
                <a:sym typeface="Courier New"/>
              </a:rPr>
              <a:t>(options </a:t>
            </a:r>
            <a:r>
              <a:rPr lang="en-GB" sz="1000">
                <a:solidFill>
                  <a:srgbClr val="202020"/>
                </a:solidFill>
                <a:highlight>
                  <a:srgbClr val="FFFFFF"/>
                </a:highlight>
                <a:latin typeface="Courier New"/>
                <a:ea typeface="Courier New"/>
                <a:cs typeface="Courier New"/>
                <a:sym typeface="Courier New"/>
              </a:rPr>
              <a:t>=&gt;</a:t>
            </a:r>
            <a:endParaRPr sz="1000">
              <a:solidFill>
                <a:srgbClr val="20202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   </a:t>
            </a:r>
            <a:r>
              <a:rPr b="1" lang="en-GB" sz="1000">
                <a:solidFill>
                  <a:srgbClr val="383838"/>
                </a:solidFill>
                <a:highlight>
                  <a:srgbClr val="FFFFFF"/>
                </a:highlight>
                <a:latin typeface="Courier New"/>
                <a:ea typeface="Courier New"/>
                <a:cs typeface="Courier New"/>
                <a:sym typeface="Courier New"/>
              </a:rPr>
              <a:t>options.</a:t>
            </a:r>
            <a:r>
              <a:rPr b="1" lang="en-GB" sz="1000">
                <a:solidFill>
                  <a:srgbClr val="202020"/>
                </a:solidFill>
                <a:highlight>
                  <a:srgbClr val="FFFFFF"/>
                </a:highlight>
                <a:latin typeface="Courier New"/>
                <a:ea typeface="Courier New"/>
                <a:cs typeface="Courier New"/>
                <a:sym typeface="Courier New"/>
              </a:rPr>
              <a:t>AddPolicy</a:t>
            </a:r>
            <a:r>
              <a:rPr b="1" lang="en-GB" sz="1000">
                <a:solidFill>
                  <a:srgbClr val="383838"/>
                </a:solidFill>
                <a:highlight>
                  <a:srgbClr val="FFFFFF"/>
                </a:highlight>
                <a:latin typeface="Courier New"/>
                <a:ea typeface="Courier New"/>
                <a:cs typeface="Courier New"/>
                <a:sym typeface="Courier New"/>
              </a:rPr>
              <a:t>(</a:t>
            </a:r>
            <a:r>
              <a:rPr b="1" lang="en-GB" sz="1000">
                <a:solidFill>
                  <a:srgbClr val="8C6C41"/>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 policy </a:t>
            </a:r>
            <a:r>
              <a:rPr b="1" lang="en-GB" sz="1000">
                <a:solidFill>
                  <a:srgbClr val="202020"/>
                </a:solidFill>
                <a:highlight>
                  <a:srgbClr val="FFFFFF"/>
                </a:highlight>
                <a:latin typeface="Courier New"/>
                <a:ea typeface="Courier New"/>
                <a:cs typeface="Courier New"/>
                <a:sym typeface="Courier New"/>
              </a:rPr>
              <a:t>=&gt;</a:t>
            </a:r>
            <a:r>
              <a:rPr lang="en-GB" sz="1000">
                <a:solidFill>
                  <a:srgbClr val="202020"/>
                </a:solidFill>
                <a:highlight>
                  <a:srgbClr val="FFFFFF"/>
                </a:highlight>
                <a:latin typeface="Courier New"/>
                <a:ea typeface="Courier New"/>
                <a:cs typeface="Courier New"/>
                <a:sym typeface="Courier New"/>
              </a:rPr>
              <a:t> </a:t>
            </a:r>
            <a:r>
              <a:rPr b="1" lang="en-GB" sz="1000">
                <a:solidFill>
                  <a:srgbClr val="383838"/>
                </a:solidFill>
                <a:highlight>
                  <a:srgbClr val="FFFFFF"/>
                </a:highlight>
                <a:latin typeface="Courier New"/>
                <a:ea typeface="Courier New"/>
                <a:cs typeface="Courier New"/>
                <a:sym typeface="Courier New"/>
              </a:rPr>
              <a:t>policy.</a:t>
            </a:r>
            <a:r>
              <a:rPr b="1" lang="en-GB" sz="1000">
                <a:solidFill>
                  <a:srgbClr val="202020"/>
                </a:solidFill>
                <a:highlight>
                  <a:srgbClr val="FFFFFF"/>
                </a:highlight>
                <a:latin typeface="Courier New"/>
                <a:ea typeface="Courier New"/>
                <a:cs typeface="Courier New"/>
                <a:sym typeface="Courier New"/>
              </a:rPr>
              <a:t>Requirements</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Add</a:t>
            </a:r>
            <a:r>
              <a:rPr b="1" lang="en-GB" sz="1000">
                <a:solidFill>
                  <a:srgbClr val="383838"/>
                </a:solidFill>
                <a:highlight>
                  <a:srgbClr val="FFFFFF"/>
                </a:highlight>
                <a:latin typeface="Courier New"/>
                <a:ea typeface="Courier New"/>
                <a:cs typeface="Courier New"/>
                <a:sym typeface="Courier New"/>
              </a:rPr>
              <a:t>(</a:t>
            </a:r>
            <a:r>
              <a:rPr b="1" lang="en-GB" sz="1000">
                <a:solidFill>
                  <a:srgbClr val="0F54D6"/>
                </a:solidFill>
                <a:highlight>
                  <a:srgbClr val="FFFFFF"/>
                </a:highlight>
                <a:latin typeface="Courier New"/>
                <a:ea typeface="Courier New"/>
                <a:cs typeface="Courier New"/>
                <a:sym typeface="Courier New"/>
              </a:rPr>
              <a:t>new </a:t>
            </a:r>
            <a:r>
              <a:rPr b="1" lang="en-GB" sz="1000">
                <a:solidFill>
                  <a:srgbClr val="202020"/>
                </a:solidFill>
                <a:highlight>
                  <a:srgbClr val="FFFFFF"/>
                </a:highlight>
                <a:latin typeface="Courier New"/>
                <a:ea typeface="Courier New"/>
                <a:cs typeface="Courier New"/>
                <a:sym typeface="Courier New"/>
              </a:rPr>
              <a:t>AsertoDecisionRequirement</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202020"/>
                </a:solidFill>
                <a:highlight>
                  <a:srgbClr val="FFFFFF"/>
                </a:highlight>
                <a:latin typeface="Courier New"/>
                <a:ea typeface="Courier New"/>
                <a:cs typeface="Courier New"/>
                <a:sym typeface="Courier New"/>
              </a:rPr>
              <a:t>app</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UseAuthorization</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p:txBody>
      </p:sp>
      <p:sp>
        <p:nvSpPr>
          <p:cNvPr id="871" name="Google Shape;871;p101"/>
          <p:cNvSpPr txBox="1"/>
          <p:nvPr/>
        </p:nvSpPr>
        <p:spPr>
          <a:xfrm>
            <a:off x="4520050" y="1018325"/>
            <a:ext cx="4549800" cy="3417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i="1" lang="en-GB" sz="1000">
                <a:solidFill>
                  <a:srgbClr val="248700"/>
                </a:solidFill>
                <a:highlight>
                  <a:srgbClr val="FFFFFF"/>
                </a:highlight>
                <a:latin typeface="Courier New"/>
                <a:ea typeface="Courier New"/>
                <a:cs typeface="Courier New"/>
                <a:sym typeface="Courier New"/>
              </a:rPr>
              <a:t>//&lt;Some&gt;Controller.cs</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r>
              <a:rPr lang="en-GB" sz="1000">
                <a:solidFill>
                  <a:srgbClr val="6B2FBA"/>
                </a:solidFill>
                <a:highlight>
                  <a:srgbClr val="FFFFFF"/>
                </a:highlight>
                <a:latin typeface="Courier New"/>
                <a:ea typeface="Courier New"/>
                <a:cs typeface="Courier New"/>
                <a:sym typeface="Courier New"/>
              </a:rPr>
              <a:t>ApiController</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r>
              <a:rPr lang="en-GB" sz="1000">
                <a:solidFill>
                  <a:srgbClr val="6B2FBA"/>
                </a:solidFill>
                <a:highlight>
                  <a:srgbClr val="FFFFFF"/>
                </a:highlight>
                <a:latin typeface="Courier New"/>
                <a:ea typeface="Courier New"/>
                <a:cs typeface="Courier New"/>
                <a:sym typeface="Courier New"/>
              </a:rPr>
              <a:t>Route</a:t>
            </a:r>
            <a:r>
              <a:rPr lang="en-GB" sz="1000">
                <a:solidFill>
                  <a:srgbClr val="383838"/>
                </a:solidFill>
                <a:highlight>
                  <a:srgbClr val="FFFFFF"/>
                </a:highlight>
                <a:latin typeface="Courier New"/>
                <a:ea typeface="Courier New"/>
                <a:cs typeface="Courier New"/>
                <a:sym typeface="Courier New"/>
              </a:rPr>
              <a:t>(</a:t>
            </a:r>
            <a:r>
              <a:rPr lang="en-GB" sz="1000">
                <a:solidFill>
                  <a:srgbClr val="8C6C41"/>
                </a:solidFill>
                <a:highlight>
                  <a:srgbClr val="FFFFFF"/>
                </a:highlight>
                <a:latin typeface="Courier New"/>
                <a:ea typeface="Courier New"/>
                <a:cs typeface="Courier New"/>
                <a:sym typeface="Courier New"/>
              </a:rPr>
              <a:t>"/todos"</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0F54D6"/>
                </a:solidFill>
                <a:highlight>
                  <a:srgbClr val="FFFFFF"/>
                </a:highlight>
                <a:latin typeface="Courier New"/>
                <a:ea typeface="Courier New"/>
                <a:cs typeface="Courier New"/>
                <a:sym typeface="Courier New"/>
              </a:rPr>
              <a:t>public class </a:t>
            </a:r>
            <a:r>
              <a:rPr lang="en-GB" sz="1000">
                <a:solidFill>
                  <a:srgbClr val="6B2FBA"/>
                </a:solidFill>
                <a:highlight>
                  <a:srgbClr val="FFFFFF"/>
                </a:highlight>
                <a:latin typeface="Courier New"/>
                <a:ea typeface="Courier New"/>
                <a:cs typeface="Courier New"/>
                <a:sym typeface="Courier New"/>
              </a:rPr>
              <a:t>GetTodosController </a:t>
            </a:r>
            <a:r>
              <a:rPr lang="en-GB" sz="1000">
                <a:solidFill>
                  <a:srgbClr val="202020"/>
                </a:solidFill>
                <a:highlight>
                  <a:srgbClr val="FFFFFF"/>
                </a:highlight>
                <a:latin typeface="Courier New"/>
                <a:ea typeface="Courier New"/>
                <a:cs typeface="Courier New"/>
                <a:sym typeface="Courier New"/>
              </a:rPr>
              <a:t>: ControllerBase</a:t>
            </a:r>
            <a:endParaRPr sz="1000">
              <a:solidFill>
                <a:srgbClr val="20202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i="1" lang="en-GB" sz="1000">
                <a:solidFill>
                  <a:srgbClr val="248700"/>
                </a:solidFill>
                <a:highlight>
                  <a:srgbClr val="FFFFFF"/>
                </a:highlight>
                <a:latin typeface="Courier New"/>
                <a:ea typeface="Courier New"/>
                <a:cs typeface="Courier New"/>
                <a:sym typeface="Courier New"/>
              </a:rPr>
              <a:t>//...Some code</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i="1" lang="en-GB" sz="1000">
                <a:solidFill>
                  <a:srgbClr val="248700"/>
                </a:solidFill>
                <a:highlight>
                  <a:srgbClr val="FFFFFF"/>
                </a:highlight>
                <a:latin typeface="Courier New"/>
                <a:ea typeface="Courier New"/>
                <a:cs typeface="Courier New"/>
                <a:sym typeface="Courier New"/>
              </a:rPr>
              <a:t>   </a:t>
            </a:r>
            <a:r>
              <a:rPr lang="en-GB" sz="1000">
                <a:solidFill>
                  <a:srgbClr val="383838"/>
                </a:solidFill>
                <a:highlight>
                  <a:srgbClr val="FFFFFF"/>
                </a:highlight>
                <a:latin typeface="Courier New"/>
                <a:ea typeface="Courier New"/>
                <a:cs typeface="Courier New"/>
                <a:sym typeface="Courier New"/>
              </a:rPr>
              <a:t>[</a:t>
            </a:r>
            <a:r>
              <a:rPr lang="en-GB" sz="1000">
                <a:solidFill>
                  <a:srgbClr val="6B2FBA"/>
                </a:solidFill>
                <a:highlight>
                  <a:srgbClr val="FFFFFF"/>
                </a:highlight>
                <a:latin typeface="Courier New"/>
                <a:ea typeface="Courier New"/>
                <a:cs typeface="Courier New"/>
                <a:sym typeface="Courier New"/>
              </a:rPr>
              <a:t>HttpGet</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b="1" lang="en-GB" sz="1000">
                <a:solidFill>
                  <a:srgbClr val="383838"/>
                </a:solidFill>
                <a:highlight>
                  <a:srgbClr val="FFFFFF"/>
                </a:highlight>
                <a:latin typeface="Courier New"/>
                <a:ea typeface="Courier New"/>
                <a:cs typeface="Courier New"/>
                <a:sym typeface="Courier New"/>
              </a:rPr>
              <a:t>[</a:t>
            </a:r>
            <a:r>
              <a:rPr b="1" lang="en-GB" sz="1000">
                <a:solidFill>
                  <a:srgbClr val="6B2FBA"/>
                </a:solidFill>
                <a:highlight>
                  <a:srgbClr val="FFFFFF"/>
                </a:highlight>
                <a:latin typeface="Courier New"/>
                <a:ea typeface="Courier New"/>
                <a:cs typeface="Courier New"/>
                <a:sym typeface="Courier New"/>
              </a:rPr>
              <a:t>Authorize</a:t>
            </a:r>
            <a:r>
              <a:rPr b="1" lang="en-GB" sz="1000">
                <a:solidFill>
                  <a:srgbClr val="383838"/>
                </a:solidFill>
                <a:highlight>
                  <a:srgbClr val="FFFFFF"/>
                </a:highlight>
                <a:latin typeface="Courier New"/>
                <a:ea typeface="Courier New"/>
                <a:cs typeface="Courier New"/>
                <a:sym typeface="Courier New"/>
              </a:rPr>
              <a:t>(</a:t>
            </a:r>
            <a:r>
              <a:rPr b="1" lang="en-GB" sz="1000">
                <a:solidFill>
                  <a:srgbClr val="8C6C41"/>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public async </a:t>
            </a:r>
            <a:r>
              <a:rPr lang="en-GB" sz="1000">
                <a:solidFill>
                  <a:srgbClr val="202020"/>
                </a:solidFill>
                <a:highlight>
                  <a:srgbClr val="FFFFFF"/>
                </a:highlight>
                <a:latin typeface="Courier New"/>
                <a:ea typeface="Courier New"/>
                <a:cs typeface="Courier New"/>
                <a:sym typeface="Courier New"/>
              </a:rPr>
              <a:t>Task</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IEnumerable</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TodoResource</a:t>
            </a:r>
            <a:r>
              <a:rPr lang="en-GB" sz="1000">
                <a:solidFill>
                  <a:srgbClr val="383838"/>
                </a:solidFill>
                <a:highlight>
                  <a:srgbClr val="FFFFFF"/>
                </a:highlight>
                <a:latin typeface="Courier New"/>
                <a:ea typeface="Courier New"/>
                <a:cs typeface="Courier New"/>
                <a:sym typeface="Courier New"/>
              </a:rPr>
              <a:t>&gt;&gt; </a:t>
            </a:r>
            <a:r>
              <a:rPr lang="en-GB" sz="1000">
                <a:solidFill>
                  <a:srgbClr val="00855F"/>
                </a:solidFill>
                <a:highlight>
                  <a:srgbClr val="FFFFFF"/>
                </a:highlight>
                <a:latin typeface="Courier New"/>
                <a:ea typeface="Courier New"/>
                <a:cs typeface="Courier New"/>
                <a:sym typeface="Courier New"/>
              </a:rPr>
              <a:t>GetAllAsync</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var </a:t>
            </a:r>
            <a:r>
              <a:rPr lang="en-GB" sz="1000">
                <a:solidFill>
                  <a:srgbClr val="383838"/>
                </a:solidFill>
                <a:highlight>
                  <a:srgbClr val="FFFFFF"/>
                </a:highlight>
                <a:latin typeface="Courier New"/>
                <a:ea typeface="Courier New"/>
                <a:cs typeface="Courier New"/>
                <a:sym typeface="Courier New"/>
              </a:rPr>
              <a:t>todos = </a:t>
            </a:r>
            <a:r>
              <a:rPr lang="en-GB" sz="1000">
                <a:solidFill>
                  <a:srgbClr val="0F54D6"/>
                </a:solidFill>
                <a:highlight>
                  <a:srgbClr val="FFFFFF"/>
                </a:highlight>
                <a:latin typeface="Courier New"/>
                <a:ea typeface="Courier New"/>
                <a:cs typeface="Courier New"/>
                <a:sym typeface="Courier New"/>
              </a:rPr>
              <a:t>await </a:t>
            </a:r>
            <a:r>
              <a:rPr lang="en-GB" sz="1000">
                <a:solidFill>
                  <a:srgbClr val="202020"/>
                </a:solidFill>
                <a:highlight>
                  <a:srgbClr val="FFFFFF"/>
                </a:highlight>
                <a:latin typeface="Courier New"/>
                <a:ea typeface="Courier New"/>
                <a:cs typeface="Courier New"/>
                <a:sym typeface="Courier New"/>
              </a:rPr>
              <a:t>_todoService</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ListAsync</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var </a:t>
            </a:r>
            <a:r>
              <a:rPr lang="en-GB" sz="1000">
                <a:solidFill>
                  <a:srgbClr val="383838"/>
                </a:solidFill>
                <a:highlight>
                  <a:srgbClr val="FFFFFF"/>
                </a:highlight>
                <a:latin typeface="Courier New"/>
                <a:ea typeface="Courier New"/>
                <a:cs typeface="Courier New"/>
                <a:sym typeface="Courier New"/>
              </a:rPr>
              <a:t>resources = </a:t>
            </a:r>
            <a:r>
              <a:rPr lang="en-GB" sz="1000">
                <a:solidFill>
                  <a:srgbClr val="202020"/>
                </a:solidFill>
                <a:highlight>
                  <a:srgbClr val="FFFFFF"/>
                </a:highlight>
                <a:latin typeface="Courier New"/>
                <a:ea typeface="Courier New"/>
                <a:cs typeface="Courier New"/>
                <a:sym typeface="Courier New"/>
              </a:rPr>
              <a:t>_mapper</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Map</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IEnumerable</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Todo</a:t>
            </a:r>
            <a:r>
              <a:rPr lang="en-GB" sz="1000">
                <a:solidFill>
                  <a:srgbClr val="383838"/>
                </a:solidFill>
                <a:highlight>
                  <a:srgbClr val="FFFFFF"/>
                </a:highlight>
                <a:latin typeface="Courier New"/>
                <a:ea typeface="Courier New"/>
                <a:cs typeface="Courier New"/>
                <a:sym typeface="Courier New"/>
              </a:rPr>
              <a:t>&gt;, </a:t>
            </a:r>
            <a:r>
              <a:rPr lang="en-GB" sz="1000">
                <a:solidFill>
                  <a:srgbClr val="202020"/>
                </a:solidFill>
                <a:highlight>
                  <a:srgbClr val="FFFFFF"/>
                </a:highlight>
                <a:latin typeface="Courier New"/>
                <a:ea typeface="Courier New"/>
                <a:cs typeface="Courier New"/>
                <a:sym typeface="Courier New"/>
              </a:rPr>
              <a:t>IEnumerable</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TodoResource</a:t>
            </a:r>
            <a:r>
              <a:rPr lang="en-GB" sz="1000">
                <a:solidFill>
                  <a:srgbClr val="383838"/>
                </a:solidFill>
                <a:highlight>
                  <a:srgbClr val="FFFFFF"/>
                </a:highlight>
                <a:latin typeface="Courier New"/>
                <a:ea typeface="Courier New"/>
                <a:cs typeface="Courier New"/>
                <a:sym typeface="Courier New"/>
              </a:rPr>
              <a:t>&gt;&gt;(todos);</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return </a:t>
            </a:r>
            <a:r>
              <a:rPr lang="en-GB" sz="1000">
                <a:solidFill>
                  <a:srgbClr val="383838"/>
                </a:solidFill>
                <a:highlight>
                  <a:srgbClr val="FFFFFF"/>
                </a:highlight>
                <a:latin typeface="Courier New"/>
                <a:ea typeface="Courier New"/>
                <a:cs typeface="Courier New"/>
                <a:sym typeface="Courier New"/>
              </a:rPr>
              <a:t>resources;</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sz="1000">
              <a:solidFill>
                <a:srgbClr val="0F54D6"/>
              </a:solidFill>
              <a:highlight>
                <a:srgbClr val="FFFFFF"/>
              </a:highlight>
              <a:latin typeface="Courier New"/>
              <a:ea typeface="Courier New"/>
              <a:cs typeface="Courier New"/>
              <a:sym typeface="Courier New"/>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pic>
        <p:nvPicPr>
          <p:cNvPr id="876" name="Google Shape;876;p102"/>
          <p:cNvPicPr preferRelativeResize="0"/>
          <p:nvPr/>
        </p:nvPicPr>
        <p:blipFill>
          <a:blip r:embed="rId3">
            <a:alphaModFix/>
          </a:blip>
          <a:stretch>
            <a:fillRect/>
          </a:stretch>
        </p:blipFill>
        <p:spPr>
          <a:xfrm>
            <a:off x="0" y="0"/>
            <a:ext cx="1196575" cy="1196575"/>
          </a:xfrm>
          <a:prstGeom prst="rect">
            <a:avLst/>
          </a:prstGeom>
          <a:noFill/>
          <a:ln>
            <a:noFill/>
          </a:ln>
        </p:spPr>
      </p:pic>
      <p:sp>
        <p:nvSpPr>
          <p:cNvPr id="877" name="Google Shape;877;p102"/>
          <p:cNvSpPr txBox="1"/>
          <p:nvPr/>
        </p:nvSpPr>
        <p:spPr>
          <a:xfrm>
            <a:off x="2064900" y="187300"/>
            <a:ext cx="66120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RBAC, </a:t>
            </a:r>
            <a:r>
              <a:rPr lang="en-GB" sz="3000">
                <a:solidFill>
                  <a:srgbClr val="2D2D2D"/>
                </a:solidFill>
                <a:latin typeface="Sofia Sans Extra Condensed SemiBold"/>
                <a:ea typeface="Sofia Sans Extra Condensed SemiBold"/>
                <a:cs typeface="Sofia Sans Extra Condensed SemiBold"/>
                <a:sym typeface="Sofia Sans Extra Condensed SemiBold"/>
              </a:rPr>
              <a:t>ReBAC </a:t>
            </a:r>
            <a:r>
              <a:rPr lang="en-GB" sz="3000">
                <a:solidFill>
                  <a:srgbClr val="2D2D2D"/>
                </a:solidFill>
                <a:latin typeface="Sofia Sans Extra Condensed SemiBold"/>
                <a:ea typeface="Sofia Sans Extra Condensed SemiBold"/>
                <a:cs typeface="Sofia Sans Extra Condensed SemiBold"/>
                <a:sym typeface="Sofia Sans Extra Condensed SemiBold"/>
              </a:rPr>
              <a:t>and ABAC - </a:t>
            </a:r>
            <a:r>
              <a:rPr lang="en-GB" sz="3000">
                <a:solidFill>
                  <a:srgbClr val="2D2D2D"/>
                </a:solidFill>
                <a:latin typeface="Sofia Sans Extra Condensed SemiBold"/>
                <a:ea typeface="Sofia Sans Extra Condensed SemiBold"/>
                <a:cs typeface="Sofia Sans Extra Condensed SemiBold"/>
                <a:sym typeface="Sofia Sans Extra Condensed SemiBold"/>
              </a:rPr>
              <a:t>Which Path?</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78" name="Google Shape;878;p102"/>
          <p:cNvSpPr txBox="1"/>
          <p:nvPr/>
        </p:nvSpPr>
        <p:spPr>
          <a:xfrm>
            <a:off x="3673075" y="5197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879" name="Google Shape;879;p102"/>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880" name="Google Shape;880;p102"/>
          <p:cNvPicPr preferRelativeResize="0"/>
          <p:nvPr/>
        </p:nvPicPr>
        <p:blipFill>
          <a:blip r:embed="rId4">
            <a:alphaModFix/>
          </a:blip>
          <a:stretch>
            <a:fillRect/>
          </a:stretch>
        </p:blipFill>
        <p:spPr>
          <a:xfrm>
            <a:off x="8319050" y="4626650"/>
            <a:ext cx="542250" cy="380875"/>
          </a:xfrm>
          <a:prstGeom prst="rect">
            <a:avLst/>
          </a:prstGeom>
          <a:noFill/>
          <a:ln>
            <a:noFill/>
          </a:ln>
        </p:spPr>
      </p:pic>
      <p:pic>
        <p:nvPicPr>
          <p:cNvPr id="881" name="Google Shape;881;p102"/>
          <p:cNvPicPr preferRelativeResize="0"/>
          <p:nvPr/>
        </p:nvPicPr>
        <p:blipFill>
          <a:blip r:embed="rId5">
            <a:alphaModFix/>
          </a:blip>
          <a:stretch>
            <a:fillRect/>
          </a:stretch>
        </p:blipFill>
        <p:spPr>
          <a:xfrm>
            <a:off x="2328775" y="1080300"/>
            <a:ext cx="4486456" cy="3370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pic>
        <p:nvPicPr>
          <p:cNvPr descr="A close up of a paper&#10;&#10;Description automatically generated" id="202" name="Google Shape;202;p3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03" name="Google Shape;203;p3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04" name="Google Shape;204;p31"/>
          <p:cNvSpPr/>
          <p:nvPr/>
        </p:nvSpPr>
        <p:spPr>
          <a:xfrm>
            <a:off x="12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Clr>
                <a:srgbClr val="000000"/>
              </a:buClr>
              <a:buFont typeface="Arial"/>
              <a:buNone/>
            </a:pPr>
            <a:r>
              <a:t/>
            </a:r>
            <a:endParaRPr sz="1400">
              <a:solidFill>
                <a:schemeClr val="lt1"/>
              </a:solidFill>
              <a:highlight>
                <a:schemeClr val="dk1"/>
              </a:highlight>
              <a:latin typeface="Calibri"/>
              <a:ea typeface="Calibri"/>
              <a:cs typeface="Calibri"/>
              <a:sym typeface="Calibri"/>
            </a:endParaRPr>
          </a:p>
        </p:txBody>
      </p:sp>
      <p:sp>
        <p:nvSpPr>
          <p:cNvPr id="205" name="Google Shape;205;p3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6" name="Google Shape;206;p3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7" name="Google Shape;207;p3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08" name="Google Shape;208;p3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09" name="Google Shape;209;p31"/>
          <p:cNvPicPr preferRelativeResize="0"/>
          <p:nvPr/>
        </p:nvPicPr>
        <p:blipFill>
          <a:blip r:embed="rId5">
            <a:alphaModFix/>
          </a:blip>
          <a:stretch>
            <a:fillRect/>
          </a:stretch>
        </p:blipFill>
        <p:spPr>
          <a:xfrm>
            <a:off x="1263450" y="900250"/>
            <a:ext cx="2518000" cy="3178101"/>
          </a:xfrm>
          <a:prstGeom prst="rect">
            <a:avLst/>
          </a:prstGeom>
          <a:noFill/>
          <a:ln>
            <a:noFill/>
          </a:ln>
        </p:spPr>
      </p:pic>
      <p:sp>
        <p:nvSpPr>
          <p:cNvPr id="210" name="Google Shape;210;p31"/>
          <p:cNvSpPr txBox="1"/>
          <p:nvPr/>
        </p:nvSpPr>
        <p:spPr>
          <a:xfrm>
            <a:off x="4060050" y="1726975"/>
            <a:ext cx="44037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This </a:t>
            </a:r>
            <a:r>
              <a:rPr lang="en-GB" sz="3600">
                <a:solidFill>
                  <a:srgbClr val="2D2D2D"/>
                </a:solidFill>
                <a:latin typeface="Sofia Sans Extra Condensed SemiBold"/>
                <a:ea typeface="Sofia Sans Extra Condensed SemiBold"/>
                <a:cs typeface="Sofia Sans Extra Condensed SemiBold"/>
                <a:sym typeface="Sofia Sans Extra Condensed SemiBold"/>
              </a:rPr>
              <a:t>handsome </a:t>
            </a:r>
            <a:r>
              <a:rPr lang="en-GB" sz="3600">
                <a:solidFill>
                  <a:srgbClr val="2D2D2D"/>
                </a:solidFill>
                <a:latin typeface="Sofia Sans Extra Condensed SemiBold"/>
                <a:ea typeface="Sofia Sans Extra Condensed SemiBold"/>
                <a:cs typeface="Sofia Sans Extra Condensed SemiBold"/>
                <a:sym typeface="Sofia Sans Extra Condensed SemiBold"/>
              </a:rPr>
              <a:t>Accountant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with the firm grip?</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pic>
        <p:nvPicPr>
          <p:cNvPr id="886" name="Google Shape;886;p103"/>
          <p:cNvPicPr preferRelativeResize="0"/>
          <p:nvPr/>
        </p:nvPicPr>
        <p:blipFill>
          <a:blip r:embed="rId3">
            <a:alphaModFix/>
          </a:blip>
          <a:stretch>
            <a:fillRect/>
          </a:stretch>
        </p:blipFill>
        <p:spPr>
          <a:xfrm>
            <a:off x="0" y="0"/>
            <a:ext cx="1196575" cy="1196575"/>
          </a:xfrm>
          <a:prstGeom prst="rect">
            <a:avLst/>
          </a:prstGeom>
          <a:noFill/>
          <a:ln>
            <a:noFill/>
          </a:ln>
        </p:spPr>
      </p:pic>
      <p:sp>
        <p:nvSpPr>
          <p:cNvPr id="887" name="Google Shape;887;p103"/>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FreshBooks - A Vision Unfulfilled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88" name="Google Shape;888;p103"/>
          <p:cNvSpPr txBox="1"/>
          <p:nvPr/>
        </p:nvSpPr>
        <p:spPr>
          <a:xfrm>
            <a:off x="178125" y="1018325"/>
            <a:ext cx="8782200" cy="3387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t/>
            </a:r>
            <a:endParaRPr sz="1000">
              <a:solidFill>
                <a:srgbClr val="383838"/>
              </a:solidFill>
              <a:highlight>
                <a:srgbClr val="FFFFFF"/>
              </a:highlight>
              <a:latin typeface="Courier New"/>
              <a:ea typeface="Courier New"/>
              <a:cs typeface="Courier New"/>
              <a:sym typeface="Courier New"/>
            </a:endParaRPr>
          </a:p>
        </p:txBody>
      </p:sp>
      <p:pic>
        <p:nvPicPr>
          <p:cNvPr id="889" name="Google Shape;889;p103" title="FreshBooksFutureVision.png"/>
          <p:cNvPicPr preferRelativeResize="0"/>
          <p:nvPr/>
        </p:nvPicPr>
        <p:blipFill>
          <a:blip r:embed="rId4">
            <a:alphaModFix/>
          </a:blip>
          <a:stretch>
            <a:fillRect/>
          </a:stretch>
        </p:blipFill>
        <p:spPr>
          <a:xfrm>
            <a:off x="2748850" y="1257625"/>
            <a:ext cx="4530040" cy="3481675"/>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 name="Shape 893"/>
        <p:cNvGrpSpPr/>
        <p:nvPr/>
      </p:nvGrpSpPr>
      <p:grpSpPr>
        <a:xfrm>
          <a:off x="0" y="0"/>
          <a:ext cx="0" cy="0"/>
          <a:chOff x="0" y="0"/>
          <a:chExt cx="0" cy="0"/>
        </a:xfrm>
      </p:grpSpPr>
      <p:pic>
        <p:nvPicPr>
          <p:cNvPr id="894" name="Google Shape;894;p104"/>
          <p:cNvPicPr preferRelativeResize="0"/>
          <p:nvPr/>
        </p:nvPicPr>
        <p:blipFill>
          <a:blip r:embed="rId3">
            <a:alphaModFix/>
          </a:blip>
          <a:stretch>
            <a:fillRect/>
          </a:stretch>
        </p:blipFill>
        <p:spPr>
          <a:xfrm>
            <a:off x="0" y="0"/>
            <a:ext cx="1196575" cy="1196575"/>
          </a:xfrm>
          <a:prstGeom prst="rect">
            <a:avLst/>
          </a:prstGeom>
          <a:noFill/>
          <a:ln>
            <a:noFill/>
          </a:ln>
        </p:spPr>
      </p:pic>
      <p:sp>
        <p:nvSpPr>
          <p:cNvPr id="895" name="Google Shape;895;p104"/>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Access Control Models - Out of Scope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96" name="Google Shape;896;p104"/>
          <p:cNvSpPr txBox="1"/>
          <p:nvPr/>
        </p:nvSpPr>
        <p:spPr>
          <a:xfrm>
            <a:off x="3848075" y="504375"/>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897" name="Google Shape;897;p104"/>
          <p:cNvSpPr txBox="1"/>
          <p:nvPr/>
        </p:nvSpPr>
        <p:spPr>
          <a:xfrm>
            <a:off x="302125" y="1355000"/>
            <a:ext cx="8355900" cy="2493600"/>
          </a:xfrm>
          <a:prstGeom prst="rect">
            <a:avLst/>
          </a:prstGeom>
          <a:noFill/>
          <a:ln>
            <a:noFill/>
          </a:ln>
        </p:spPr>
        <p:txBody>
          <a:bodyPr anchorCtr="0" anchor="t" bIns="91425" lIns="91425" spcFirstLastPara="1" rIns="91425" wrap="square" tIns="91425">
            <a:spAutoFit/>
          </a:bodyPr>
          <a:lstStyle/>
          <a:p>
            <a:pPr indent="-387350" lvl="0" marL="22860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Policy Based Access Control (PBAC)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22860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Access Control List (ACL)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22860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Discretionary Access Control (DAC)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22860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Etc etc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457200" lvl="0" marL="18288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pic>
        <p:nvPicPr>
          <p:cNvPr id="902" name="Google Shape;902;p105"/>
          <p:cNvPicPr preferRelativeResize="0"/>
          <p:nvPr/>
        </p:nvPicPr>
        <p:blipFill>
          <a:blip r:embed="rId3">
            <a:alphaModFix/>
          </a:blip>
          <a:stretch>
            <a:fillRect/>
          </a:stretch>
        </p:blipFill>
        <p:spPr>
          <a:xfrm>
            <a:off x="0" y="0"/>
            <a:ext cx="1196575" cy="1196575"/>
          </a:xfrm>
          <a:prstGeom prst="rect">
            <a:avLst/>
          </a:prstGeom>
          <a:noFill/>
          <a:ln>
            <a:noFill/>
          </a:ln>
        </p:spPr>
      </p:pic>
      <p:sp>
        <p:nvSpPr>
          <p:cNvPr id="903" name="Google Shape;903;p105"/>
          <p:cNvSpPr txBox="1"/>
          <p:nvPr/>
        </p:nvSpPr>
        <p:spPr>
          <a:xfrm>
            <a:off x="1950100"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Acknowledgements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904" name="Google Shape;904;p105"/>
          <p:cNvPicPr preferRelativeResize="0"/>
          <p:nvPr/>
        </p:nvPicPr>
        <p:blipFill>
          <a:blip r:embed="rId4">
            <a:alphaModFix/>
          </a:blip>
          <a:stretch>
            <a:fillRect/>
          </a:stretch>
        </p:blipFill>
        <p:spPr>
          <a:xfrm>
            <a:off x="1481750" y="1063225"/>
            <a:ext cx="999150" cy="999150"/>
          </a:xfrm>
          <a:prstGeom prst="rect">
            <a:avLst/>
          </a:prstGeom>
          <a:noFill/>
          <a:ln>
            <a:noFill/>
          </a:ln>
        </p:spPr>
      </p:pic>
      <p:pic>
        <p:nvPicPr>
          <p:cNvPr id="905" name="Google Shape;905;p105"/>
          <p:cNvPicPr preferRelativeResize="0"/>
          <p:nvPr/>
        </p:nvPicPr>
        <p:blipFill>
          <a:blip r:embed="rId5">
            <a:alphaModFix/>
          </a:blip>
          <a:stretch>
            <a:fillRect/>
          </a:stretch>
        </p:blipFill>
        <p:spPr>
          <a:xfrm>
            <a:off x="1481750" y="2273900"/>
            <a:ext cx="999150" cy="999150"/>
          </a:xfrm>
          <a:prstGeom prst="rect">
            <a:avLst/>
          </a:prstGeom>
          <a:noFill/>
          <a:ln>
            <a:noFill/>
          </a:ln>
        </p:spPr>
      </p:pic>
      <p:pic>
        <p:nvPicPr>
          <p:cNvPr id="906" name="Google Shape;906;p105"/>
          <p:cNvPicPr preferRelativeResize="0"/>
          <p:nvPr/>
        </p:nvPicPr>
        <p:blipFill>
          <a:blip r:embed="rId6">
            <a:alphaModFix/>
          </a:blip>
          <a:stretch>
            <a:fillRect/>
          </a:stretch>
        </p:blipFill>
        <p:spPr>
          <a:xfrm>
            <a:off x="1456500" y="3484575"/>
            <a:ext cx="1049650" cy="1049650"/>
          </a:xfrm>
          <a:prstGeom prst="rect">
            <a:avLst/>
          </a:prstGeom>
          <a:noFill/>
          <a:ln>
            <a:noFill/>
          </a:ln>
        </p:spPr>
      </p:pic>
      <p:sp>
        <p:nvSpPr>
          <p:cNvPr id="907" name="Google Shape;907;p105"/>
          <p:cNvSpPr txBox="1"/>
          <p:nvPr/>
        </p:nvSpPr>
        <p:spPr>
          <a:xfrm>
            <a:off x="3105975" y="1053913"/>
            <a:ext cx="52926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Ben Robinson (aka The Intern) - </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Ruby/TS/Python Fullstack Developer @ WrapBook</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908" name="Google Shape;908;p105"/>
          <p:cNvSpPr txBox="1"/>
          <p:nvPr/>
        </p:nvSpPr>
        <p:spPr>
          <a:xfrm>
            <a:off x="3105975" y="2281838"/>
            <a:ext cx="52926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Chris Simon - DDD-AU</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909" name="Google Shape;909;p105"/>
          <p:cNvSpPr txBox="1"/>
          <p:nvPr/>
        </p:nvSpPr>
        <p:spPr>
          <a:xfrm>
            <a:off x="3105975" y="3509775"/>
            <a:ext cx="52926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George Jayaratnam - Quant Risk Management, Data Engineering</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pic>
        <p:nvPicPr>
          <p:cNvPr id="914" name="Google Shape;914;p106"/>
          <p:cNvPicPr preferRelativeResize="0"/>
          <p:nvPr/>
        </p:nvPicPr>
        <p:blipFill>
          <a:blip r:embed="rId3">
            <a:alphaModFix/>
          </a:blip>
          <a:stretch>
            <a:fillRect/>
          </a:stretch>
        </p:blipFill>
        <p:spPr>
          <a:xfrm>
            <a:off x="0" y="0"/>
            <a:ext cx="1196575" cy="1196575"/>
          </a:xfrm>
          <a:prstGeom prst="rect">
            <a:avLst/>
          </a:prstGeom>
          <a:noFill/>
          <a:ln>
            <a:noFill/>
          </a:ln>
        </p:spPr>
      </p:pic>
      <p:sp>
        <p:nvSpPr>
          <p:cNvPr id="915" name="Google Shape;915;p106"/>
          <p:cNvSpPr txBox="1"/>
          <p:nvPr/>
        </p:nvSpPr>
        <p:spPr>
          <a:xfrm>
            <a:off x="2655925" y="194075"/>
            <a:ext cx="55206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Take</a:t>
            </a:r>
            <a:r>
              <a:rPr lang="en-GB" sz="3000">
                <a:solidFill>
                  <a:srgbClr val="2D2D2D"/>
                </a:solidFill>
                <a:latin typeface="Sofia Sans Extra Condensed SemiBold"/>
                <a:ea typeface="Sofia Sans Extra Condensed SemiBold"/>
                <a:cs typeface="Sofia Sans Extra Condensed SemiBold"/>
                <a:sym typeface="Sofia Sans Extra Condensed SemiBold"/>
              </a:rPr>
              <a:t> Away</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16" name="Google Shape;916;p106"/>
          <p:cNvSpPr txBox="1"/>
          <p:nvPr/>
        </p:nvSpPr>
        <p:spPr>
          <a:xfrm>
            <a:off x="1751425" y="3617350"/>
            <a:ext cx="64251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There are solutions out there</a:t>
            </a:r>
            <a:r>
              <a:rPr lang="en-GB" sz="2500">
                <a:solidFill>
                  <a:srgbClr val="2D2D2D"/>
                </a:solidFill>
                <a:latin typeface="Sofia Sans Extra Condensed SemiBold"/>
                <a:ea typeface="Sofia Sans Extra Condensed SemiBold"/>
                <a:cs typeface="Sofia Sans Extra Condensed SemiBold"/>
                <a:sym typeface="Sofia Sans Extra Condensed SemiBold"/>
              </a:rPr>
              <a:t>.</a:t>
            </a:r>
            <a:r>
              <a:rPr lang="en-GB" sz="2500">
                <a:solidFill>
                  <a:srgbClr val="2D2D2D"/>
                </a:solidFill>
                <a:latin typeface="Sofia Sans Extra Condensed SemiBold"/>
                <a:ea typeface="Sofia Sans Extra Condensed SemiBold"/>
                <a:cs typeface="Sofia Sans Extra Condensed SemiBold"/>
                <a:sym typeface="Sofia Sans Extra Condensed SemiBold"/>
              </a:rPr>
              <a:t> No need to jump out of buildings!</a:t>
            </a:r>
            <a:endParaRPr/>
          </a:p>
        </p:txBody>
      </p:sp>
      <p:pic>
        <p:nvPicPr>
          <p:cNvPr id="917" name="Google Shape;917;p106"/>
          <p:cNvPicPr preferRelativeResize="0"/>
          <p:nvPr/>
        </p:nvPicPr>
        <p:blipFill>
          <a:blip r:embed="rId4">
            <a:alphaModFix/>
          </a:blip>
          <a:stretch>
            <a:fillRect/>
          </a:stretch>
        </p:blipFill>
        <p:spPr>
          <a:xfrm>
            <a:off x="2064275" y="1272850"/>
            <a:ext cx="5469400" cy="2297150"/>
          </a:xfrm>
          <a:prstGeom prst="rect">
            <a:avLst/>
          </a:prstGeom>
          <a:noFill/>
          <a:ln>
            <a:noFill/>
          </a:ln>
        </p:spPr>
      </p:pic>
      <p:sp>
        <p:nvSpPr>
          <p:cNvPr id="918" name="Google Shape;918;p106"/>
          <p:cNvSpPr txBox="1"/>
          <p:nvPr/>
        </p:nvSpPr>
        <p:spPr>
          <a:xfrm>
            <a:off x="4805100" y="524500"/>
            <a:ext cx="4356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pic>
        <p:nvPicPr>
          <p:cNvPr id="923" name="Google Shape;923;p107"/>
          <p:cNvPicPr preferRelativeResize="0"/>
          <p:nvPr/>
        </p:nvPicPr>
        <p:blipFill>
          <a:blip r:embed="rId3">
            <a:alphaModFix/>
          </a:blip>
          <a:stretch>
            <a:fillRect/>
          </a:stretch>
        </p:blipFill>
        <p:spPr>
          <a:xfrm>
            <a:off x="0" y="0"/>
            <a:ext cx="1196575" cy="1196575"/>
          </a:xfrm>
          <a:prstGeom prst="rect">
            <a:avLst/>
          </a:prstGeom>
          <a:noFill/>
          <a:ln>
            <a:noFill/>
          </a:ln>
        </p:spPr>
      </p:pic>
      <p:sp>
        <p:nvSpPr>
          <p:cNvPr id="924" name="Google Shape;924;p107"/>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Q &amp; A</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25" name="Google Shape;925;p107"/>
          <p:cNvSpPr txBox="1"/>
          <p:nvPr/>
        </p:nvSpPr>
        <p:spPr>
          <a:xfrm>
            <a:off x="1460950" y="1408175"/>
            <a:ext cx="5250300" cy="24936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If I didn’t answer your question,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please send me a </a:t>
            </a:r>
            <a:r>
              <a:rPr lang="en-GB" sz="2500">
                <a:solidFill>
                  <a:srgbClr val="2D2D2D"/>
                </a:solidFill>
                <a:latin typeface="Sofia Sans Extra Condensed SemiBold"/>
                <a:ea typeface="Sofia Sans Extra Condensed SemiBold"/>
                <a:cs typeface="Sofia Sans Extra Condensed SemiBold"/>
                <a:sym typeface="Sofia Sans Extra Condensed SemiBold"/>
              </a:rPr>
              <a:t>message</a:t>
            </a:r>
            <a:r>
              <a:rPr lang="en-GB" sz="2500">
                <a:solidFill>
                  <a:srgbClr val="2D2D2D"/>
                </a:solidFill>
                <a:latin typeface="Sofia Sans Extra Condensed SemiBold"/>
                <a:ea typeface="Sofia Sans Extra Condensed SemiBold"/>
                <a:cs typeface="Sofia Sans Extra Condensed SemiBold"/>
                <a:sym typeface="Sofia Sans Extra Condensed SemiBold"/>
              </a:rPr>
              <a:t> on LinkedIn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https://www.linkedin.com/in/francischung/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 </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pic>
        <p:nvPicPr>
          <p:cNvPr id="930" name="Google Shape;930;p108"/>
          <p:cNvPicPr preferRelativeResize="0"/>
          <p:nvPr/>
        </p:nvPicPr>
        <p:blipFill>
          <a:blip r:embed="rId3">
            <a:alphaModFix/>
          </a:blip>
          <a:stretch>
            <a:fillRect/>
          </a:stretch>
        </p:blipFill>
        <p:spPr>
          <a:xfrm>
            <a:off x="863000" y="110100"/>
            <a:ext cx="7217621" cy="4838700"/>
          </a:xfrm>
          <a:prstGeom prst="rect">
            <a:avLst/>
          </a:prstGeom>
          <a:noFill/>
          <a:ln>
            <a:noFill/>
          </a:ln>
        </p:spPr>
      </p:pic>
      <p:sp>
        <p:nvSpPr>
          <p:cNvPr id="931" name="Google Shape;931;p108"/>
          <p:cNvSpPr txBox="1"/>
          <p:nvPr/>
        </p:nvSpPr>
        <p:spPr>
          <a:xfrm>
            <a:off x="262275" y="989800"/>
            <a:ext cx="2326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chemeClr val="dk1"/>
                </a:solidFill>
                <a:latin typeface="Sofia Sans Extra Condensed SemiBold"/>
                <a:ea typeface="Sofia Sans Extra Condensed SemiBold"/>
                <a:cs typeface="Sofia Sans Extra Condensed SemiBold"/>
                <a:sym typeface="Sofia Sans Extra Condensed SemiBold"/>
              </a:rPr>
              <a:t>Accrual Beating</a:t>
            </a:r>
            <a:endParaRPr sz="30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pic>
        <p:nvPicPr>
          <p:cNvPr id="936" name="Google Shape;936;p109"/>
          <p:cNvPicPr preferRelativeResize="0"/>
          <p:nvPr/>
        </p:nvPicPr>
        <p:blipFill>
          <a:blip r:embed="rId3">
            <a:alphaModFix/>
          </a:blip>
          <a:stretch>
            <a:fillRect/>
          </a:stretch>
        </p:blipFill>
        <p:spPr>
          <a:xfrm>
            <a:off x="0" y="0"/>
            <a:ext cx="1196575" cy="1196575"/>
          </a:xfrm>
          <a:prstGeom prst="rect">
            <a:avLst/>
          </a:prstGeom>
          <a:noFill/>
          <a:ln>
            <a:noFill/>
          </a:ln>
        </p:spPr>
      </p:pic>
      <p:sp>
        <p:nvSpPr>
          <p:cNvPr id="937" name="Google Shape;937;p109"/>
          <p:cNvSpPr txBox="1"/>
          <p:nvPr/>
        </p:nvSpPr>
        <p:spPr>
          <a:xfrm>
            <a:off x="1337800" y="927375"/>
            <a:ext cx="7473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938" name="Google Shape;938;p109"/>
          <p:cNvSpPr txBox="1"/>
          <p:nvPr/>
        </p:nvSpPr>
        <p:spPr>
          <a:xfrm>
            <a:off x="3684325" y="199900"/>
            <a:ext cx="18591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References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39" name="Google Shape;939;p109"/>
          <p:cNvSpPr txBox="1"/>
          <p:nvPr/>
        </p:nvSpPr>
        <p:spPr>
          <a:xfrm>
            <a:off x="635125" y="1136050"/>
            <a:ext cx="8283300" cy="40944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Char char="●"/>
            </a:pPr>
            <a:r>
              <a:rPr lang="en-GB" sz="1200" u="sng">
                <a:solidFill>
                  <a:schemeClr val="hlink"/>
                </a:solidFill>
                <a:hlinkClick r:id="rId4"/>
              </a:rPr>
              <a:t>https://www.permit.io/blog/what-is-abac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5"/>
              </a:rPr>
              <a:t>https://www.permit.io/blog/what-is-rebac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6"/>
              </a:rPr>
              <a:t>https://permify.co/post/relationship-based-access-control-rebac/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7"/>
              </a:rPr>
              <a:t>https://www.osohq.com/academy/relationship-based-access-control-rebac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8"/>
              </a:rPr>
              <a:t>https://www.descope.com/learn/post/rebac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9"/>
              </a:rPr>
              <a:t>https://zanzibar.tech/2Dy8fNih7E:m:1Y</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0"/>
              </a:rPr>
              <a:t>https://authzed.com/blog/what-is-google-zanzibar</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1"/>
              </a:rPr>
              <a:t>https://workos.com/blog/what-is-rebac-relationship-based-access-control</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2"/>
              </a:rPr>
              <a:t>https://www.permit.io/blog/conditions-vs-relationships-choosing-between-abac-and-rebac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3"/>
              </a:rPr>
              <a:t>https://www.descope.com/blog/post/rbac-vs-rebac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4"/>
              </a:rPr>
              <a:t>https://www.aserto.com/blog/abac-vs-rebac-fine-grained-access-control</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5"/>
              </a:rPr>
              <a:t>https://www.youtube.com/watch?v=oW4QRTke-Oc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6"/>
              </a:rPr>
              <a:t>https://www.youtube.com/watch?v=qn6c-XNLdqw</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7"/>
              </a:rPr>
              <a:t>https://www.strongdm.com/blog/rbac-vs-abac</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Clr>
                <a:schemeClr val="dk1"/>
              </a:buClr>
              <a:buSzPts val="1100"/>
              <a:buFont typeface="Arial"/>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https://www.linkedin.com/in/francischung/</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110"/>
          <p:cNvSpPr txBox="1"/>
          <p:nvPr/>
        </p:nvSpPr>
        <p:spPr>
          <a:xfrm>
            <a:off x="2782800" y="1852175"/>
            <a:ext cx="35028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The End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pic>
        <p:nvPicPr>
          <p:cNvPr id="949" name="Google Shape;949;p111"/>
          <p:cNvPicPr preferRelativeResize="0"/>
          <p:nvPr/>
        </p:nvPicPr>
        <p:blipFill>
          <a:blip r:embed="rId3">
            <a:alphaModFix/>
          </a:blip>
          <a:stretch>
            <a:fillRect/>
          </a:stretch>
        </p:blipFill>
        <p:spPr>
          <a:xfrm>
            <a:off x="0" y="0"/>
            <a:ext cx="1196575" cy="1196575"/>
          </a:xfrm>
          <a:prstGeom prst="rect">
            <a:avLst/>
          </a:prstGeom>
          <a:noFill/>
          <a:ln>
            <a:noFill/>
          </a:ln>
        </p:spPr>
      </p:pic>
      <p:sp>
        <p:nvSpPr>
          <p:cNvPr id="950" name="Google Shape;950;p111"/>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RBAC (Role based) - Pros Revisited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51" name="Google Shape;951;p111"/>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952" name="Google Shape;952;p111"/>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Simple </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pic>
        <p:nvPicPr>
          <p:cNvPr id="957" name="Google Shape;957;p112"/>
          <p:cNvPicPr preferRelativeResize="0"/>
          <p:nvPr/>
        </p:nvPicPr>
        <p:blipFill>
          <a:blip r:embed="rId3">
            <a:alphaModFix/>
          </a:blip>
          <a:stretch>
            <a:fillRect/>
          </a:stretch>
        </p:blipFill>
        <p:spPr>
          <a:xfrm>
            <a:off x="0" y="0"/>
            <a:ext cx="1196575" cy="1196575"/>
          </a:xfrm>
          <a:prstGeom prst="rect">
            <a:avLst/>
          </a:prstGeom>
          <a:noFill/>
          <a:ln>
            <a:noFill/>
          </a:ln>
        </p:spPr>
      </p:pic>
      <p:sp>
        <p:nvSpPr>
          <p:cNvPr id="958" name="Google Shape;958;p112"/>
          <p:cNvSpPr txBox="1"/>
          <p:nvPr/>
        </p:nvSpPr>
        <p:spPr>
          <a:xfrm>
            <a:off x="1816725" y="1338350"/>
            <a:ext cx="5013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p:txBody>
      </p:sp>
      <p:sp>
        <p:nvSpPr>
          <p:cNvPr id="959" name="Google Shape;959;p112"/>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An AuthZ Call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960" name="Google Shape;960;p112"/>
          <p:cNvPicPr preferRelativeResize="0"/>
          <p:nvPr/>
        </p:nvPicPr>
        <p:blipFill>
          <a:blip r:embed="rId4">
            <a:alphaModFix/>
          </a:blip>
          <a:stretch>
            <a:fillRect/>
          </a:stretch>
        </p:blipFill>
        <p:spPr>
          <a:xfrm>
            <a:off x="2414375" y="882100"/>
            <a:ext cx="4629975" cy="40670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4" name="Shape 214"/>
        <p:cNvGrpSpPr/>
        <p:nvPr/>
      </p:nvGrpSpPr>
      <p:grpSpPr>
        <a:xfrm>
          <a:off x="0" y="0"/>
          <a:ext cx="0" cy="0"/>
          <a:chOff x="0" y="0"/>
          <a:chExt cx="0" cy="0"/>
        </a:xfrm>
      </p:grpSpPr>
      <p:pic>
        <p:nvPicPr>
          <p:cNvPr descr="A close up of a paper&#10;&#10;Description automatically generated" id="215" name="Google Shape;215;p3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16" name="Google Shape;216;p3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17" name="Google Shape;217;p32"/>
          <p:cNvSpPr/>
          <p:nvPr/>
        </p:nvSpPr>
        <p:spPr>
          <a:xfrm>
            <a:off x="-9469"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18" name="Google Shape;218;p3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9" name="Google Shape;219;p3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0" name="Google Shape;220;p3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21" name="Google Shape;221;p3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22" name="Google Shape;222;p32"/>
          <p:cNvPicPr preferRelativeResize="0"/>
          <p:nvPr/>
        </p:nvPicPr>
        <p:blipFill>
          <a:blip r:embed="rId5">
            <a:alphaModFix/>
          </a:blip>
          <a:stretch>
            <a:fillRect/>
          </a:stretch>
        </p:blipFill>
        <p:spPr>
          <a:xfrm>
            <a:off x="392775" y="1074213"/>
            <a:ext cx="4286250" cy="2962275"/>
          </a:xfrm>
          <a:prstGeom prst="rect">
            <a:avLst/>
          </a:prstGeom>
          <a:noFill/>
          <a:ln>
            <a:noFill/>
          </a:ln>
        </p:spPr>
      </p:pic>
      <p:sp>
        <p:nvSpPr>
          <p:cNvPr id="223" name="Google Shape;223;p32"/>
          <p:cNvSpPr txBox="1"/>
          <p:nvPr/>
        </p:nvSpPr>
        <p:spPr>
          <a:xfrm>
            <a:off x="4779275" y="1371163"/>
            <a:ext cx="4056000" cy="24012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More like this guy with the Firm Accountant looks …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 world can be accrual sometimes</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